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Lst>
  <p:sldSz cx="9144000" cy="5143500" type="screen16x9"/>
  <p:notesSz cx="6858000" cy="9144000"/>
  <p:embeddedFontLst>
    <p:embeddedFont>
      <p:font typeface="Chivo" panose="020B0604020202020204" charset="0"/>
      <p:regular r:id="rId63"/>
      <p:bold r:id="rId64"/>
      <p:italic r:id="rId65"/>
      <p:boldItalic r:id="rId66"/>
    </p:embeddedFont>
    <p:embeddedFont>
      <p:font typeface="Chivo Medium" panose="020B0604020202020204" charset="0"/>
      <p:regular r:id="rId67"/>
      <p:bold r:id="rId68"/>
      <p:italic r:id="rId69"/>
      <p:boldItalic r:id="rId70"/>
    </p:embeddedFont>
    <p:embeddedFont>
      <p:font typeface="Chivo SemiBold" panose="020B0604020202020204" charset="0"/>
      <p:regular r:id="rId71"/>
      <p:bold r:id="rId72"/>
      <p:italic r:id="rId73"/>
      <p:boldItalic r:id="rId74"/>
    </p:embeddedFont>
    <p:embeddedFont>
      <p:font typeface="PT Serif" panose="020A0603040505020204" pitchFamily="18" charset="0"/>
      <p:regular r:id="rId75"/>
      <p:bold r:id="rId76"/>
      <p:italic r:id="rId77"/>
      <p:boldItalic r:id="rId78"/>
    </p:embeddedFont>
    <p:embeddedFont>
      <p:font typeface="Raleway" pitchFamily="2" charset="0"/>
      <p:regular r:id="rId79"/>
      <p:bold r:id="rId80"/>
      <p:italic r:id="rId81"/>
      <p:boldItalic r:id="rId82"/>
    </p:embeddedFont>
    <p:embeddedFont>
      <p:font typeface="Roboto" panose="020000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27">
          <p15:clr>
            <a:srgbClr val="747775"/>
          </p15:clr>
        </p15:guide>
        <p15:guide id="2" pos="5556">
          <p15:clr>
            <a:srgbClr val="747775"/>
          </p15:clr>
        </p15:guide>
        <p15:guide id="3" orient="horz" pos="170">
          <p15:clr>
            <a:srgbClr val="747775"/>
          </p15:clr>
        </p15:guide>
        <p15:guide id="4" orient="horz" pos="3070">
          <p15:clr>
            <a:srgbClr val="747775"/>
          </p15:clr>
        </p15:guide>
        <p15:guide id="5" orient="horz" pos="299">
          <p15:clr>
            <a:srgbClr val="747775"/>
          </p15:clr>
        </p15:guide>
        <p15:guide id="6" orient="horz" pos="79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93" autoAdjust="0"/>
  </p:normalViewPr>
  <p:slideViewPr>
    <p:cSldViewPr snapToGrid="0">
      <p:cViewPr varScale="1">
        <p:scale>
          <a:sx n="89" d="100"/>
          <a:sy n="89" d="100"/>
        </p:scale>
        <p:origin x="1282" y="77"/>
      </p:cViewPr>
      <p:guideLst>
        <p:guide pos="227"/>
        <p:guide pos="5556"/>
        <p:guide orient="horz" pos="170"/>
        <p:guide orient="horz" pos="3070"/>
        <p:guide orient="horz" pos="299"/>
        <p:guide orient="horz" pos="7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ssets.publishing.service.gov.uk/media/65cb4349a7ded0000c79e4e1/Working_together_to_safeguard_children_2023_-_statutory_guidance.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nspcc.org.uk/what-is-child-abuse/types-of-abuse/physical-abus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ssets.publishing.service.gov.uk/media/65cb4349a7ded0000c79e4e1/Working_together_to_safeguard_children_2023_-_statutory_guidance.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nspcc.org.uk/what-is-child-abuse/types-of-abuse/emotional-abus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ssets.publishing.service.gov.uk/media/65cb4349a7ded0000c79e4e1/Working_together_to_safeguard_children_2023_-_statutory_guidance.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nspcc.org.uk/what-is-child-abuse/types-of-abuse/child-sexual-abus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ssets.publishing.service.gov.uk/media/65cb4349a7ded0000c79e4e1/Working_together_to_safeguard_children_2023_-_statutory_guidance.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nspcc.org.uk/what-is-child-abuse/types-of-abuse/neglec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ssets.publishing.service.gov.uk/media/6650a1967b792ffff71a83e8/Keeping_children_safe_in_education_2024.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learning.nspcc.org.uk/news/2023/september/4-cs-of-online-safety"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ighspeedtraining.co.uk/hub/what-is-sextortion/?utm_source=insetpack2024&amp;utm_medium=insetpack2024&amp;utm_campaign=insetpack2024"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ceopeducation.co.uk/professionals/guidance/fmse-alert/" TargetMode="External"/><Relationship Id="rId5" Type="http://schemas.openxmlformats.org/officeDocument/2006/relationships/hyperlink" Target="https://www.theguardian.com/society/2024/apr/29/teachers-warned-to-be-on-lookout-for-victims-of-sextortion-in-uk-schools" TargetMode="External"/><Relationship Id="rId4" Type="http://schemas.openxmlformats.org/officeDocument/2006/relationships/hyperlink" Target="https://www.theguardian.com/society/2024/apr/29/it-can-happen-to-any-child-parents-of-sextortion-victim-fight-for-justice"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ofcom.org.uk/media-use-and-attitudes/media-habits-children/a-window-into-young-childrens-online-world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earning.nspcc.org.uk/online-safety/online-safety-for-school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highspeedtraining.co.uk/hub/internet-safety-posters-for-schools/?utm_source=insetpack2024&amp;utm_medium=insetpack2024&amp;utm_campaign=insetpack2024" TargetMode="External"/><Relationship Id="rId4" Type="http://schemas.openxmlformats.org/officeDocument/2006/relationships/hyperlink" Target="https://www.highspeedtraining.co.uk/hub/a-guide-to-emojis-and-texting-abbreviations/?utm_source=insetpack2024&amp;utm_medium=insetpack2024&amp;utm_campaign=insetpack2024"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ov.uk/government/statistics/individuals-referred-to-prevent/individuals-referred-to-and-supported-through-the-prevent-programme-april-2022-to-march-2023"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gov.uk/government/publications/prevent-duty-guidance" TargetMode="External"/><Relationship Id="rId4" Type="http://schemas.openxmlformats.org/officeDocument/2006/relationships/hyperlink" Target="https://www.counterterrorism.police.uk/new-statistics-show-increase-in-prevent-referral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ighspeedtraining.co.uk/hub/incel-culture-in-schools/?utm_source=insetpack2024&amp;utm_medium=insetpack2024&amp;utm_campaign=insetpack2024"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schoolsweek.co.uk/schools-see-rise-in-incel-extremism-prevent-referrals/" TargetMode="External"/><Relationship Id="rId5" Type="http://schemas.openxmlformats.org/officeDocument/2006/relationships/hyperlink" Target="https://www.headteacher-update.com/content/best-practice/incels-safeguarding-implications-for-primary-schools" TargetMode="External"/><Relationship Id="rId4" Type="http://schemas.openxmlformats.org/officeDocument/2006/relationships/hyperlink" Target="https://www.theguardian.com/uk-news/2023/feb/12/rapid-rise-in-andrew-tate-related-cases-referred-to-prevent-by-school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qmentalhealth.org/young-people-mental-health-statistic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childrenssociety.org.uk/sites/default/files/2020-11/inside_the_mind.pdf"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ighspeedtraining.co.uk/hub/promoting-mental-health-in-schools/?utm_source=insetpack2024&amp;utm_medium=insetpack2024&amp;utm_campaign=insetpack202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theguardian.com/society/2024/feb/17/toxic-online-culture-fuelling-rise-in-sexual-assualts-on-children-by-other-children-police-warn" TargetMode="External"/><Relationship Id="rId7" Type="http://schemas.openxmlformats.org/officeDocument/2006/relationships/hyperlink" Target="https://assets.publishing.service.gov.uk/media/6650a1967b792ffff71a83e8/Keeping_children_safe_in_education_2024.pdf"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publications.parliament.uk/pa/cm5803/cmselect/cmwomeq/331/report.html#:~:text=Most%20girls%20and%20boys%2C%2092,such%20behaviour%20had%20become%20normal" TargetMode="External"/><Relationship Id="rId5" Type="http://schemas.openxmlformats.org/officeDocument/2006/relationships/hyperlink" Target="https://anti-bullyingalliance.org.uk/aba-our-work/news-opinion/review-sexual-abuse-schools-and-colleges" TargetMode="External"/><Relationship Id="rId4" Type="http://schemas.openxmlformats.org/officeDocument/2006/relationships/hyperlink" Target="https://www.theguardian.com/society/2024/jan/10/children-now-biggest-perpetrators-of-sexual-abuse-against-children"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ssets.publishing.service.gov.uk/media/6650a1967b792ffff71a83e8/Keeping_children_safe_in_education_2024.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ssets.publishing.service.gov.uk/media/6650a1967b792ffff71a83e8/Keeping_children_safe_in_education_2024.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wLJBPrapAz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youtu.be/ch_5sTmIvX4"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highspeedtraining.co.uk/hub/safeguarding-flowchart/?utm_source=insetpack2024&amp;utm_medium=insetpack2024&amp;utm_campaign=insetpack2024"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youtu.be/cRfD2e6KBLE?si=vRm_vu_Z5fiMnrfp"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ighspeedtraining.co.uk/hub/professional-curiosity/?utm_source=insetpack2024&amp;utm_medium=insetpack2024&amp;utm_campaign=insetpack2024"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highspeedtraining.co.uk/hub/culture-of-safeguarding-in-schools/?utm_source=insetpack2024&amp;utm_medium=insetpack2024&amp;utm_campaign=insetpack2024"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highspeedtraining.co.uk/hub/culture-of-safeguarding-in-schools/?utm_source=insetpack2024&amp;utm_medium=insetpack2024&amp;utm_campaign=insetpack2024"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highspeedtraining.co.uk/hub/what-is-contextual-safeguarding/?utm_source=insetpack2024&amp;utm_medium=insetpack2024&amp;utm_campaign=insetpack2024"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highspeedtraining.co.uk/hub/culture-of-safeguarding-in-schools/?utm_source=insetpack2024&amp;utm_medium=insetpack2024&amp;utm_campaign=insetpack2024"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highspeedtraining.co.uk/?utm_source=insetpack2024&amp;utm_medium=insetpack2024&amp;utm_campaign=insetpack2024"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highspeedtraining.co.uk/hub/?utm_source=insetpack2024&amp;utm_medium=insetpack2024&amp;utm_campaign=insetpack202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forms.gle/djQ1bQuFzxvMa7dXA"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government/publications/keeping-children-safe-in-education--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ighspeedtraining.co.uk/hub/keeping-children-safe-in-education-changes/?utm_source=insetpack2024&amp;utm_medium=insetpack2024&amp;utm_campaign=insetpack2024"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uk/government/publications/working-together-to-safeguard-children--2"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ighspeedtraining.co.uk/hub/working-together-to-safeguard-children/?utm_source=insetpack2024&amp;utm_medium=insetpack2024&amp;utm_campaign=insetpack2024"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0wBhxZI93y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2e9deb815ef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2e9deb815ef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a:t>
            </a:r>
            <a:r>
              <a:rPr lang="en-GB">
                <a:solidFill>
                  <a:schemeClr val="dk1"/>
                </a:solidFill>
                <a:latin typeface="Chivo"/>
                <a:ea typeface="Chivo"/>
                <a:cs typeface="Chivo"/>
                <a:sym typeface="Chivo"/>
              </a:rPr>
              <a:t> a document containing the facilitator notes can be found in your INSET pack and you can refer to these throughout the presentation.</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Raleway"/>
              <a:ea typeface="Raleway"/>
              <a:cs typeface="Raleway"/>
              <a:sym typeface="Raleway"/>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Welcome staff to your Safeguarding INSET.</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Point out that staff may take a break from today’s session at any point if they find any details distressing.</a:t>
            </a:r>
            <a:endParaRPr>
              <a:solidFill>
                <a:schemeClr val="dk1"/>
              </a:solidFill>
              <a:latin typeface="Chivo"/>
              <a:ea typeface="Chivo"/>
              <a:cs typeface="Chivo"/>
              <a:sym typeface="Chiv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ddcd7b19ee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ddcd7b19e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can find this document within your pack.</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pull-out document contains more detailed information on the updates. </a:t>
            </a:r>
            <a:endParaRPr>
              <a:solidFill>
                <a:schemeClr val="dk1"/>
              </a:solidFill>
              <a:latin typeface="Chivo"/>
              <a:ea typeface="Chivo"/>
              <a:cs typeface="Chivo"/>
              <a:sym typeface="Chiv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e62f1e3d19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e62f1e3d19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statutory safeguarding guidance.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ddcd7b19ee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ddcd7b19ee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If staff would like to find out more about topics covered in this section, advise them that they can visit the links as shown.</a:t>
            </a:r>
            <a:endParaRPr>
              <a:latin typeface="Chivo"/>
              <a:ea typeface="Chivo"/>
              <a:cs typeface="Chivo"/>
              <a:sym typeface="Chiv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62f1e3d1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e62f1e3d1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second section of today’s session will focus on the four main types of abuse.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different types of abuse and the signs to look out for that may suggest a cause for concern. </a:t>
            </a:r>
            <a:endParaRPr>
              <a:solidFill>
                <a:schemeClr val="dk1"/>
              </a:solidFill>
              <a:latin typeface="Chivo"/>
              <a:ea typeface="Chivo"/>
              <a:cs typeface="Chivo"/>
              <a:sym typeface="Chiv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e62f1e3d19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e62f1e3d1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There are four main categories of abuse.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Encourage staff to say these aloud before you </a:t>
            </a:r>
            <a:r>
              <a:rPr lang="en-GB" b="1">
                <a:latin typeface="Chivo"/>
                <a:ea typeface="Chivo"/>
                <a:cs typeface="Chivo"/>
                <a:sym typeface="Chivo"/>
              </a:rPr>
              <a:t>click to reveal</a:t>
            </a:r>
            <a:r>
              <a:rPr lang="en-GB">
                <a:latin typeface="Chivo"/>
                <a:ea typeface="Chivo"/>
                <a:cs typeface="Chivo"/>
                <a:sym typeface="Chivo"/>
              </a:rPr>
              <a:t> them one-by-one on the slide.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includes physical abuse, emotional abuse, neglect and sexual abuse.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These should not be thought of as clear-cut categories and it’s important to remember that there is often significant overlap between these.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Keep in mind that sometimes a child may be experiencing different forms of maltreatment at the same time.</a:t>
            </a:r>
            <a:endParaRPr>
              <a:latin typeface="Chivo"/>
              <a:ea typeface="Chivo"/>
              <a:cs typeface="Chivo"/>
              <a:sym typeface="Chiv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e62f1e3d19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e62f1e3d1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Physical abuse is when someone intentionally causes physical harm to a child.</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includes: hitting, shaking, throwing, poisoning, burning, or scalding, drowning, suffocating.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Physical harm may also be caused when a parent or carer fabricates the symptoms of, or deliberately induces, illness in a child (Fabricated Induced Illness).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Outline some of the signs to look out for </a:t>
            </a:r>
            <a:r>
              <a:rPr lang="en-GB">
                <a:solidFill>
                  <a:schemeClr val="dk1"/>
                </a:solidFill>
                <a:latin typeface="Chivo"/>
                <a:ea typeface="Chivo"/>
                <a:cs typeface="Chivo"/>
                <a:sym typeface="Chivo"/>
              </a:rPr>
              <a:t>as shown on the slide.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It’s important to remember that children can have accidents, trips and falls. However, regular injuries, those unusual for their developmental age, when there seems to be a pattern, on the soft parts of the body or where the explanation doesn't match the injury, may be cause for concern.</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https://assets.publishing.service.gov.uk/media/65cb4349a7ded0000c79e4e1/Working_together_to_safeguard_children_2023_-_statutory_guidance.pdf</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https://www.nspcc.org.uk/what-is-child-abuse/types-of-abuse/physical-abuse/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e62f1e3d1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e62f1e3d1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Emotional abuse refers to the persistent emotional maltreatment of a child, causing severe and persistent adverse effects on the child’s emotional development.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includes: trying to scare, humiliate, isolate or ignore a child.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level of emotional abuse is involved in all types of maltreatment of a child, though it may occur in isolation.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It can also be referred to as psychological abuse. </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Outline some of the signs to look out for as shown on the slide.</a:t>
            </a: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https://assets.publishing.service.gov.uk/media/65cb4349a7ded0000c79e4e1/Working_together_to_safeguard_children_2023_-_statutory_guidance.pdf</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https://www.nspcc.org.uk/what-is-child-abuse/types-of-abuse/emotional-abuse/</a:t>
            </a:r>
            <a:endParaRPr>
              <a:latin typeface="Chivo"/>
              <a:ea typeface="Chivo"/>
              <a:cs typeface="Chivo"/>
              <a:sym typeface="Chiv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e62f1e3d1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e62f1e3d1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When a child is sexually abused, it means that they have been forced or enticed to taking part in sexual activities.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They may not understand that it’s wrong for the abuser to do this to them.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Child sexual abuse includes both contact and non-contact abuse: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Contact abuse is where an abuser makes physical contact with a child. This may involve assault by penetration (for example, rape or oral sex) or non-penetrative acts, such as masturbation and kissing.</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Non-contact abuse involves non-touching activities such as forcing a child to look at sexual images or witness sexual activity and sharing pornography.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It’s vital to note that sexual abuse can take place in person or online.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Outline some of the signs to look out for as shown on the slide.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https://assets.publishing.service.gov.uk/media/65cb4349a7ded0000c79e4e1/Working_together_to_safeguard_children_2023_-_statutory_guidance.pdf</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https://www.nspcc.org.uk/what-is-child-abuse/types-of-abuse/child-sexual-abuse/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e62f1e3d19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e62f1e3d1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Neglect is the persistent failure to meet a child’s basic physical and/or psychological needs.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There are four main types of child neglect which includes: physical neglect, educational neglect, medical neglect, and emotional neglect.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Be clear that poverty does not equal neglect, but there are often strong links between the two.</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Outline some of the signs to look out for as shown on the slide.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https://assets.publishing.service.gov.uk/media/65cb4349a7ded0000c79e4e1/Working_together_to_safeguard_children_2023_-_statutory_guidance.pdf</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https://www.nspcc.org.uk/what-is-child-abuse/types-of-abuse/neglect/</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e7208d865a_2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e7208d865a_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Remind staff that any child can be at risk of maltreatment. However, we know that some circumstances may increase that risk.</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Discussion point: </a:t>
            </a:r>
            <a:r>
              <a:rPr lang="en-GB">
                <a:latin typeface="Chivo"/>
                <a:ea typeface="Chivo"/>
                <a:cs typeface="Chivo"/>
                <a:sym typeface="Chivo"/>
              </a:rPr>
              <a:t>in which circumstances might we need to be extra vigilant?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Once you have given staff the chance to discuss, you can provide examples such as: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with special educational needs and disabilities (SEND)</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with mental health difficulties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Looked after children (LAC)</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missing education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who identify as LGBTQ+</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with previous experience of abuse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Unmet parental mental health needs and parental substance misuse</a:t>
            </a:r>
            <a:endParaRPr>
              <a:latin typeface="Chivo"/>
              <a:ea typeface="Chivo"/>
              <a:cs typeface="Chivo"/>
              <a:sym typeface="Chiv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ddcd7b19e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ddcd7b19e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Read out the topics to cover in today’s session.</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Throughout the presentation, there will be a number of opportunities for interactivity with video content, scenarios and discussion points.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have questions at any point, advise that they can ask them in front of the group during the session, or wait until the end to speak to a member of the safeguarding team.</a:t>
            </a:r>
            <a:endParaRPr>
              <a:solidFill>
                <a:schemeClr val="dk1"/>
              </a:solidFill>
              <a:latin typeface="Chivo"/>
              <a:ea typeface="Chivo"/>
              <a:cs typeface="Chivo"/>
              <a:sym typeface="Chiv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e7208d865a_2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e7208d865a_2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Provide a summary of the section that you have just covered on the four main types of abuse.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latin typeface="Chivo"/>
              <a:ea typeface="Chivo"/>
              <a:cs typeface="Chivo"/>
              <a:sym typeface="Chiv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e7208d865a_2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e7208d865a_2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69c0048d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69c0048d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third section of today’s session will focus on a selection of key safeguarding issues.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online safety, Prevent, mental health and child-on-child abuse.</a:t>
            </a:r>
            <a:endParaRPr>
              <a:solidFill>
                <a:schemeClr val="dk1"/>
              </a:solidFill>
              <a:latin typeface="Chivo"/>
              <a:ea typeface="Chivo"/>
              <a:cs typeface="Chivo"/>
              <a:sym typeface="Chiv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e7208d865a_2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e7208d865a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you are going to talk about online safety.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children who access the internet are susceptible to online harm.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 breadth of issues classified within online safety is considerable and ever evolving.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text that explains KCSIE categorises online risks into the four Cs.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Encourage staff to say these aloud </a:t>
            </a:r>
            <a:r>
              <a:rPr lang="en-GB" b="1">
                <a:latin typeface="Chivo"/>
                <a:ea typeface="Chivo"/>
                <a:cs typeface="Chivo"/>
                <a:sym typeface="Chivo"/>
              </a:rPr>
              <a:t>before you click to reveal</a:t>
            </a:r>
            <a:r>
              <a:rPr lang="en-GB">
                <a:latin typeface="Chivo"/>
                <a:ea typeface="Chivo"/>
                <a:cs typeface="Chivo"/>
                <a:sym typeface="Chivo"/>
              </a:rPr>
              <a:t> them one-by-one on the slide.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includes content, commerce, contact and conduct.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These categories are not mutually exclusive. Many online experiences, such as gaming, may carry risks in more than one, or even all, of these areas.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https://assets.publishing.service.gov.uk/media/6650a1967b792ffff71a83e8/Keeping_children_safe_in_education_2024.pdf</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https://learning.nspcc.org.uk/news/2023/september/4-cs-of-online-safety</a:t>
            </a:r>
            <a:endParaRPr>
              <a:latin typeface="Chivo"/>
              <a:ea typeface="Chivo"/>
              <a:cs typeface="Chivo"/>
              <a:sym typeface="Chiv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e7208d865a_2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e7208d865a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you are now going to look at some of the risks associated with being online.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You could </a:t>
            </a:r>
            <a:r>
              <a:rPr lang="en-GB" b="1">
                <a:latin typeface="Chivo"/>
                <a:ea typeface="Chivo"/>
                <a:cs typeface="Chivo"/>
                <a:sym typeface="Chivo"/>
              </a:rPr>
              <a:t>ask staff </a:t>
            </a:r>
            <a:r>
              <a:rPr lang="en-GB">
                <a:latin typeface="Chivo"/>
                <a:ea typeface="Chivo"/>
                <a:cs typeface="Chivo"/>
                <a:sym typeface="Chivo"/>
              </a:rPr>
              <a:t>to think about what comes to their mind.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a variety of online safety risks.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Children can be particularly vulnerable online during the pre- and early teenage years - they may begin to take risks and explore their identities, often including their sexuality, online.</a:t>
            </a:r>
            <a:endParaRPr>
              <a:latin typeface="Chivo"/>
              <a:ea typeface="Chivo"/>
              <a:cs typeface="Chivo"/>
              <a:sym typeface="Chiv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e9deb815e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e9deb815e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b="1">
                <a:latin typeface="Chivo"/>
                <a:ea typeface="Chivo"/>
                <a:cs typeface="Chivo"/>
                <a:sym typeface="Chivo"/>
              </a:rPr>
              <a:t>Ask staff</a:t>
            </a:r>
            <a:r>
              <a:rPr lang="en-GB">
                <a:latin typeface="Chivo"/>
                <a:ea typeface="Chivo"/>
                <a:cs typeface="Chivo"/>
                <a:sym typeface="Chivo"/>
              </a:rPr>
              <a:t> to define what they think is meant by sextortion and </a:t>
            </a:r>
            <a:r>
              <a:rPr lang="en-GB" b="1">
                <a:latin typeface="Chivo"/>
                <a:ea typeface="Chivo"/>
                <a:cs typeface="Chivo"/>
                <a:sym typeface="Chivo"/>
              </a:rPr>
              <a:t>click to reveal</a:t>
            </a:r>
            <a:r>
              <a:rPr lang="en-GB">
                <a:latin typeface="Chivo"/>
                <a:ea typeface="Chivo"/>
                <a:cs typeface="Chivo"/>
                <a:sym typeface="Chivo"/>
              </a:rPr>
              <a:t> the details on screen.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commonly involves the non-consensual sharing of ‘nudes’ or ‘semi-nude’ photos and videos in exchange for money.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Sextortion is very distressing, upsetting, embarrassing and stressful for the child or young person experiencing it, and the perpetrators usually prey on these feelings, knowing they can get more out of the child or young person because they’ll be too ashamed to report what’s happening to them.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 few signs of sextortion to look out for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A child or young person suddenly having a new boyfriend/girlfriend, who they met online or on a social media app (like Snapchat, Instagram, or TikTok).</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The child or young person appearing withdrawn or worried and not being their ‘usual self’.</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Parents may report that their child has been using their device a lot more than usual, resulting in tiredness due to spending time online.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This can happen to anyone from any background and at any age. Providing age-appropriate education is key.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 recent sextortion case that made the news is that of Murray Dowey, a 16-year-old boy who took his own life in December 2023 as a result of being a victim of sextortion. The teenager from Scotland had been targeted by criminals and duped into thinking he was talking to a teenage girl on social media. The ‘girl’ shared an intimate image with Murray who responded by sharing an intimate image of himself. At that point, it was immediately revealed that he’d been talking to criminals, who proceeded to ask Murray for money and threatened to share the intimate image with all his contacts if he didn’t pay up.</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https://www.highspeedtraining.co.uk/hub/what-is-sextortion/?utm_source=insetpack2024&amp;utm_medium=insetpack2024&amp;utm_campaign=insetpack2024</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https://www.theguardian.com/society/2024/apr/29/it-can-happen-to-any-child-parents-of-sextortion-victim-fight-for-justice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5"/>
              </a:rPr>
              <a:t>https://www.theguardian.com/society/2024/apr/29/teachers-warned-to-be-on-lookout-for-victims-of-sextortion-in-uk-schools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6"/>
              </a:rPr>
              <a:t>https://www.ceopeducation.co.uk/professionals/guidance/fmse-alert/</a:t>
            </a:r>
            <a:endParaRPr>
              <a:latin typeface="Chivo"/>
              <a:ea typeface="Chivo"/>
              <a:cs typeface="Chivo"/>
              <a:sym typeface="Chiv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ddcd7b19ee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ddcd7b19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Read the statistic from Ofcom, stating that 32% of 8-17 year olds say they have seen something they found worrying or nasty online in the last 12 months.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Discussion point: </a:t>
            </a:r>
            <a:r>
              <a:rPr lang="en-GB">
                <a:solidFill>
                  <a:schemeClr val="dk1"/>
                </a:solidFill>
                <a:latin typeface="Chivo"/>
                <a:ea typeface="Chivo"/>
                <a:cs typeface="Chivo"/>
                <a:sym typeface="Chivo"/>
              </a:rPr>
              <a:t>how can we help encourage our pupils to share when they have concerns online?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solidFill>
                <a:schemeClr val="dk1"/>
              </a:solidFill>
              <a:latin typeface="Chivo"/>
              <a:ea typeface="Chivo"/>
              <a:cs typeface="Chivo"/>
              <a:sym typeface="Chivo"/>
            </a:endParaRPr>
          </a:p>
          <a:p>
            <a:pPr marL="0" lvl="0" indent="0" algn="l" rtl="0">
              <a:spcBef>
                <a:spcPts val="0"/>
              </a:spcBef>
              <a:spcAft>
                <a:spcPts val="0"/>
              </a:spcAft>
              <a:buNone/>
            </a:pPr>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https://www.ofcom.org.uk/media-use-and-attitudes/media-habits-children/a-window-into-young-childrens-online-worlds/</a:t>
            </a:r>
            <a:endParaRPr>
              <a:latin typeface="Chivo"/>
              <a:ea typeface="Chivo"/>
              <a:cs typeface="Chivo"/>
              <a:sym typeface="Chiv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e7208d865a_2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e7208d865a_2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going to look at what your school can do about online safety.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to reinforce online safety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Keep the conversation open and engage pupil voice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Encourage conversations about being online. You could ask your pupils about the platforms they use or use stories as conversation prompts.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 key part of online safety is about actively seeking the views of children in your school via pupil voice.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Build your awareness of the ‘hidden’ online language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complex use of emojis and abbreviations has resulted in a ‘hidden language’ amongst young people of which many adults may not be aware, and which can cause dangers to go unnoticed.</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Reinforce online safety guidance with your pupils, parents and carers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As the NSPCC states: “Embedding key messages about staying safe online throughout the curriculum helps ensure that children of all ages are taught online safety skills.”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can regularly remind pupils, parents and carers of risks relating to online harms.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Parents should also have a clear understanding of who to voice their concerns to, or seek advice from, in relation to safeguarding issues.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Displaying, and referencing, internet safety posters in your classroom</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It’s essential that children know how to keep themselves safe online and what to do when something isn’t quite right. Displaying, and referencing, internet safety posters can be a good way to inform students and keep them regularly reminded. You can download a range of posters on the link attached to this slide.</a:t>
            </a: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https://learning.nspcc.org.uk/online-safety/online-safety-for-schools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https://www.highspeedtraining.co.uk/hub/a-guide-to-emojis-and-texting-abbreviations/?utm_source=insetpack2024&amp;utm_medium=insetpack2024&amp;utm_campaign=insetpack2024</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5"/>
              </a:rPr>
              <a:t>https://www.highspeedtraining.co.uk/hub/internet-safety-posters-for-schools/?utm_source=insetpack2024&amp;utm_medium=insetpack2024&amp;utm_campaign=insetpack2024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e7208d865a_2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e7208d865a_2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Tell staff that you are going to talk about the Prevent duty.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that the objectives of the Prevent duty were reviewed in 2023 and are to:</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Tackle the ideological causes of terrorism</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Intervene early to support people susceptible to radicalisation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Enable people who have already been engaged in terrorism to disengage and rehabilitate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Next, you’ll see three statistics about Prevent. </a:t>
            </a: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these one at a time.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 the year ending 31 March 2023, there were 6,817 referrals to Prevent.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32% of referrals related to those aged 15 to 20.</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Those aged 14 years and under account for the second largest proportion (31%).</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https://www.gov.uk/government/statistics/individuals-referred-to-prevent/individuals-referred-to-and-supported-through-the-prevent-programme-april-2022-to-march-2023</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4"/>
              </a:rPr>
              <a:t>https://www.counterterrorism.police.uk/new-statistics-show-increase-in-prevent-referrals/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5"/>
              </a:rPr>
              <a:t>https://www.gov.uk/government/publications/prevent-duty-guidance</a:t>
            </a:r>
            <a:endParaRPr>
              <a:solidFill>
                <a:schemeClr val="dk1"/>
              </a:solidFill>
              <a:latin typeface="Chivo"/>
              <a:ea typeface="Chivo"/>
              <a:cs typeface="Chivo"/>
              <a:sym typeface="Chiv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e7208d865a_2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e7208d865a_2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of the indicators of radicalisation.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some examples of the indicators of radicalisation.</a:t>
            </a:r>
            <a:endParaRPr>
              <a:latin typeface="Chivo"/>
              <a:ea typeface="Chivo"/>
              <a:cs typeface="Chivo"/>
              <a:sym typeface="Chiv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ddcd7b19e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ddcd7b19e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Every member of staff has a responsibility to promote the welfare of, and to safeguard, children and young people.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Whilst it is not a comfortable thought, it is essential that you take the view that </a:t>
            </a:r>
            <a:r>
              <a:rPr lang="en-GB" b="1">
                <a:solidFill>
                  <a:schemeClr val="dk1"/>
                </a:solidFill>
                <a:latin typeface="Chivo"/>
                <a:ea typeface="Chivo"/>
                <a:cs typeface="Chivo"/>
                <a:sym typeface="Chivo"/>
              </a:rPr>
              <a:t>it could happen</a:t>
            </a:r>
            <a:r>
              <a:rPr lang="en-GB">
                <a:solidFill>
                  <a:schemeClr val="dk1"/>
                </a:solidFill>
                <a:latin typeface="Chivo"/>
                <a:ea typeface="Chivo"/>
                <a:cs typeface="Chivo"/>
                <a:sym typeface="Chivo"/>
              </a:rPr>
              <a:t> to children in your school and more than that - </a:t>
            </a:r>
            <a:r>
              <a:rPr lang="en-GB" b="1">
                <a:solidFill>
                  <a:schemeClr val="dk1"/>
                </a:solidFill>
                <a:latin typeface="Chivo"/>
                <a:ea typeface="Chivo"/>
                <a:cs typeface="Chivo"/>
                <a:sym typeface="Chivo"/>
              </a:rPr>
              <a:t>it may well be happening</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should never underestimate the part that you play in protecting children.</a:t>
            </a:r>
            <a:endParaRPr>
              <a:solidFill>
                <a:schemeClr val="dk1"/>
              </a:solidFill>
              <a:latin typeface="Chivo"/>
              <a:ea typeface="Chivo"/>
              <a:cs typeface="Chivo"/>
              <a:sym typeface="Chiv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153674f145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153674f14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you are now going to cover Mixed, Unclear or Unstable (MUU) Ideology.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details about incel culture.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Incel stands for ‘involuntary celebate’ and is a term adopted by individuals in the incel community to describe themselves.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It promotes an extremist ideology, and presents a risk of radicalisation.</a:t>
            </a:r>
            <a:endParaRPr>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you choose to, you can refer to the fact that incel ideology, or affiliations with incel culture, have featured in several violent attacks around the world. </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 relatively recent example is from 2021, where Jake Davision shot and killed five people in Plymouth – including his own mother. He had posted hate-filled, misogynistic rants online prior to the shooting.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incel culture thrives online. The increased amount of time that young people spend online in recent years means that the risk of incel influence has grown.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It has been suggested that a young person is potentially just two clicks away from radical incel forums.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Whilst self-reported research from the incel community shows that there are incels from all backgrounds, much incel ideology includes elements of racial hatred, alongside the characteristic misogyny.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Boys and young men who feel rejected and isolated are particularly vulnerable to incel ideology. The online incel community may appear to offer them a place of understanding and acceptance.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help to combat these issues before they even start by providing high-quality relationships education, adopting a zero-tolerance approach to harmful sexual behaviour, prioritising mental health and wellbeing, and promoting online safety.</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https://www.highspeedtraining.co.uk/hub/incel-culture-in-schools/?utm_source=insetpack2024&amp;utm_medium=insetpack2024&amp;utm_campaign=insetpack2024</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https://www.theguardian.com/uk-news/2023/feb/12/rapid-rise-in-andrew-tate-related-cases-referred-to-prevent-by-schools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5"/>
              </a:rPr>
              <a:t>https://www.headteacher-update.com/content/best-practice/incels-safeguarding-implications-for-primary-schools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6"/>
              </a:rPr>
              <a:t>https://schoolsweek.co.uk/schools-see-rise-in-incel-extremism-prevent-referrals/</a:t>
            </a:r>
            <a:endParaRPr>
              <a:latin typeface="Chivo"/>
              <a:ea typeface="Chivo"/>
              <a:cs typeface="Chivo"/>
              <a:sym typeface="Chiv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e7208d865a_2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e7208d865a_2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they are going to see 6 different signs, symbols, acronyms and phrases that may indicate affiliation with an extremist ideology.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first one, and </a:t>
            </a:r>
            <a:r>
              <a:rPr lang="en-GB" b="1">
                <a:latin typeface="Chivo"/>
                <a:ea typeface="Chivo"/>
                <a:cs typeface="Chivo"/>
                <a:sym typeface="Chivo"/>
              </a:rPr>
              <a:t>ask staff to discuss </a:t>
            </a:r>
            <a:r>
              <a:rPr lang="en-GB">
                <a:latin typeface="Chivo"/>
                <a:ea typeface="Chivo"/>
                <a:cs typeface="Chivo"/>
                <a:sym typeface="Chivo"/>
              </a:rPr>
              <a:t>whether they are aware of what this means. Then </a:t>
            </a:r>
            <a:r>
              <a:rPr lang="en-GB" b="1">
                <a:latin typeface="Chivo"/>
                <a:ea typeface="Chivo"/>
                <a:cs typeface="Chivo"/>
                <a:sym typeface="Chivo"/>
              </a:rPr>
              <a:t>click to reveal </a:t>
            </a:r>
            <a:r>
              <a:rPr lang="en-GB">
                <a:latin typeface="Chivo"/>
                <a:ea typeface="Chivo"/>
                <a:cs typeface="Chivo"/>
                <a:sym typeface="Chivo"/>
              </a:rPr>
              <a:t>the answer and move onto the next.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88 → this stands for Heil Hitler, where each 8 represents the letter H (being the eighth letter of the alphabet)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18 → as above, but where the 1 (A) and the 8 (H) represent Adolf Hitler’s initials.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ORION → Our Race is Our Nation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Red pill → a reference to the film The Matrix. To have ‘taken the red pill’ means to have realised the ‘truth’ about women and society.</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Chad → a man who is sexually attractive to women (an alpha)</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SWP → Supreme White Power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Many adults will be unaware of the significance of this slang. Children and young people may hear and repeat these terms without necessarily understanding their meaning or ideological roots.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By being aware of these terms, staff and parents will be better able to spot any cause for concern in a young person’s communication. This can act as a warning sign that would warrant further discussion and exploration.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Advise staff that they may see these in the form of graffiti, doodles in books, badges or stickers.</a:t>
            </a:r>
            <a:endParaRPr>
              <a:latin typeface="Chivo"/>
              <a:ea typeface="Chivo"/>
              <a:cs typeface="Chivo"/>
              <a:sym typeface="Chiv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e7208d865a_2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e7208d865a_2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Tell staff that you are going to talk about mental health.</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We know that prioritising good mental health in children is vital, as a child’s emotional health and wellbeing influences their cognitive development, mental wellbeing, and their physical and social health.</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Let staff know that they are going to see some statistics on screen, and that you want them to discuss what they think the results will be.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first box, and ask staff: what percentage of mental illnesses do you think start before a child reaches their 18th birthday?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Gather answers from one or two members of staff, then click to reveal the result (75%).</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second box, and ask staff: what percentage of young people do you think said that they feel embarrassed about mental illness?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Gather answers from one or two members of staff, then click to reveal the result (51%).</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third box, and ask staff: what percentage of school children do you think reported a diagnosable mental illness?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Gather answers from one or two members of staff, then click to reveal the result (10%).</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final statistic, showing that 18% of young people would go to their teachers for support when they are feeling down.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Ask staff to discuss</a:t>
            </a:r>
            <a:r>
              <a:rPr lang="en-GB">
                <a:solidFill>
                  <a:schemeClr val="dk1"/>
                </a:solidFill>
                <a:latin typeface="Chivo"/>
                <a:ea typeface="Chivo"/>
                <a:cs typeface="Chivo"/>
                <a:sym typeface="Chivo"/>
              </a:rPr>
              <a:t> whether these statistics surprise them or not.</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https://www.mqmentalhealth.org/young-people-mental-health-statistics/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4"/>
              </a:rPr>
              <a:t>https://www.childrenssociety.org.uk/sites/default/files/2020-11/inside_the_mind.pdf</a:t>
            </a:r>
            <a:endParaRPr>
              <a:solidFill>
                <a:schemeClr val="dk1"/>
              </a:solidFill>
              <a:latin typeface="Chivo"/>
              <a:ea typeface="Chivo"/>
              <a:cs typeface="Chivo"/>
              <a:sym typeface="Chiv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e7208d865a_2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e7208d865a_2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signs to look out for that may indicate a mental health issue.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a number of signs that you should look out for regarding mental health.</a:t>
            </a:r>
            <a:endParaRPr>
              <a:latin typeface="Chivo"/>
              <a:ea typeface="Chivo"/>
              <a:cs typeface="Chivo"/>
              <a:sym typeface="Chiv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e81487d485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e81487d485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you are going to look at how you can support positive mental health in your school.</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Talking to the child or young person is often the first step in helping them. In doing so, you can discover what's troubling them and what you can do to help.</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ideas to support positive mental health might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Encourage social time</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This might involve encouraging children to chat with their peers and complete a task together, like a difficult problem or a challenge.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Have an open-door policy</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It’s essential that students know they can come and talk to you about any issues or concerns they have. Communicate this to your students so they know you’re always there to listen.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Let the child share as much or as little as they want to</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Keep your questions open-ended to give the child or young person the chance to say what they choose to and ensure the conversation takes place where the child feels comfortable. They should lead the discussion and not be pressured to talk.</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Make mental health known</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Sadly, mental health is something that some children may feel embarrassed to talk about. Many also feel judged if they explain their problems. As a result, it’s important to make time to discuss the topic, address it in assemblies, and celebrate awareness days, like World Mental Health Day, to let students know they’re not alone.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Remind staff that only appropriately trained professionals should attempt to make a diagnosis of a mental health problem, but you are well placed to observe children day-to-day and identify concerns.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If you suspect that a child is struggling, then it's important to follow your school’s policies and procedures. Be prepared to ask any questions around this.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https://www.highspeedtraining.co.uk/hub/promoting-mental-health-in-schools/?utm_source=insetpack2024&amp;utm_medium=insetpack2024&amp;utm_campaign=insetpack2024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153674f145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153674f1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going to talk about child-on-child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description of child-on-child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Children are capable of abusing their peers, even at a young age. This can come in the form of violence towards another student, sexual assault, or emotional abuse.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All staff should be aware that it can happen both inside and outside of school and online.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three statistics, one at a time: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Data from police forces in England and Wales between 2019 and 2022 suggested a:</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40% increase in reports of sexual assaults and rapes where both the alleged victim and perpetrator were under 18.</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33% increase in rape reports and a 26% increase in reports where the allegation was against a child aged under 10.</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 report carried out by Ofsted revealed that 92% of girls and 74% of boys said sexist name-calling happens a lot or sometimes to them or their peers.</a:t>
            </a: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https://www.theguardian.com/society/2024/feb/17/toxic-online-culture-fuelling-rise-in-sexual-assualts-on-children-by-other-children-police-warn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https://www.theguardian.com/society/2024/jan/10/children-now-biggest-perpetrators-of-sexual-abuse-against-children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5"/>
              </a:rPr>
              <a:t>https://anti-bullyingalliance.org.uk/aba-our-work/news-opinion/review-sexual-abuse-schools-and-colleges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6"/>
              </a:rPr>
              <a:t>https://publications.parliament.uk/pa/cm5803/cmselect/cmwomeq/331/report.html#:~:text=Most%20girls%20and%20boys%2C%2092,such%20behaviour%20had%20become%20normal</a:t>
            </a:r>
            <a:r>
              <a:rPr lang="en-GB">
                <a:latin typeface="Chivo"/>
                <a:ea typeface="Chivo"/>
                <a:cs typeface="Chivo"/>
                <a:sym typeface="Chivo"/>
              </a:rPr>
              <a: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7"/>
              </a:rPr>
              <a:t>https://assets.publishing.service.gov.uk/media/6650a1967b792ffff71a83e8/Keeping_children_safe_in_education_2024.pdf</a:t>
            </a:r>
            <a:endParaRPr>
              <a:latin typeface="Chivo"/>
              <a:ea typeface="Chivo"/>
              <a:cs typeface="Chivo"/>
              <a:sym typeface="Chiv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e8999d6ba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e8999d6ba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what child-on-child abuse can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some examples of child-on-child abuse.</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https://assets.publishing.service.gov.uk/media/6650a1967b792ffff71a83e8/Keeping_children_safe_in_education_2024.pdf</a:t>
            </a:r>
            <a:endParaRPr>
              <a:solidFill>
                <a:schemeClr val="dk1"/>
              </a:solidFill>
              <a:latin typeface="Chivo"/>
              <a:ea typeface="Chivo"/>
              <a:cs typeface="Chivo"/>
              <a:sym typeface="Chiv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153674f145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153674f14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Tell staff that you are going to look at how you can prevent, and respond to, child-on-child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Challenge inappropriate behaviours between children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Staff should make it clear that it is not acceptable, will never be tolerated, and is not an inevitable part of growing up.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Have systems in place for children to confidently report abuse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Reinforce the systems that your school has in place regarding how allegations of child-on-child abuse will be recorded, investigated and dealt with.</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Don’t tolerate or dismiss sexual violence or harassment</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means not dismissing sexual violence or harassment as “banter”, “part of growing up”, “just having a laugh” or “boys being boys”.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Recognise that a child who has harmed other children may have unidentified needs of their own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They may require external agency support where appropriate.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Remind staff that you should consider the potential impact of social media.</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https://assets.publishing.service.gov.uk/media/6650a1967b792ffff71a83e8/Keeping_children_safe_in_education_2024.pdf</a:t>
            </a:r>
            <a:endParaRPr>
              <a:solidFill>
                <a:schemeClr val="dk1"/>
              </a:solidFill>
              <a:latin typeface="Chivo"/>
              <a:ea typeface="Chivo"/>
              <a:cs typeface="Chivo"/>
              <a:sym typeface="Chiv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ea48e4b3dd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ea48e4b3d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you are now going to look at some safeguarding scenarios.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present </a:t>
            </a:r>
            <a:r>
              <a:rPr lang="en-GB">
                <a:solidFill>
                  <a:schemeClr val="dk1"/>
                </a:solidFill>
                <a:latin typeface="Chivo"/>
                <a:ea typeface="Chivo"/>
                <a:cs typeface="Chivo"/>
                <a:sym typeface="Chivo"/>
              </a:rPr>
              <a:t>Scenario A (Aisha, aged 16).</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Ask staff to discuss</a:t>
            </a:r>
            <a:r>
              <a:rPr lang="en-GB">
                <a:solidFill>
                  <a:schemeClr val="dk1"/>
                </a:solidFill>
                <a:latin typeface="Chivo"/>
                <a:ea typeface="Chivo"/>
                <a:cs typeface="Chivo"/>
                <a:sym typeface="Chivo"/>
              </a:rPr>
              <a:t> the scenario. Do they feel that it constitutes a safeguarding issue? If so, what action might they take?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this is a safeguarding issue (linking to what you have presented earlier in the session regarding online safety, child-on-child abuse and sexual harassment).</a:t>
            </a:r>
            <a:endParaRPr>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Aisha has informed you that she is being sexually harassed both in-person and online after sharing intimate pictures with her partner. You should use your school’s procedure for dealing with sexting on a case-by-case basis and make a judgement on whether to involve outside agencies.</a:t>
            </a:r>
            <a:endParaRPr>
              <a:solidFill>
                <a:schemeClr val="dk1"/>
              </a:solidFill>
              <a:latin typeface="Chivo"/>
              <a:ea typeface="Chivo"/>
              <a:cs typeface="Chivo"/>
              <a:sym typeface="Chiv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ea48e4b3d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ea48e4b3d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present</a:t>
            </a:r>
            <a:r>
              <a:rPr lang="en-GB">
                <a:solidFill>
                  <a:schemeClr val="dk1"/>
                </a:solidFill>
                <a:latin typeface="Chivo"/>
                <a:ea typeface="Chivo"/>
                <a:cs typeface="Chivo"/>
                <a:sym typeface="Chivo"/>
              </a:rPr>
              <a:t> Scenario B to staff (Ben, aged 14).</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Ask staff to discuss</a:t>
            </a:r>
            <a:r>
              <a:rPr lang="en-GB">
                <a:solidFill>
                  <a:schemeClr val="dk1"/>
                </a:solidFill>
                <a:latin typeface="Chivo"/>
                <a:ea typeface="Chivo"/>
                <a:cs typeface="Chivo"/>
                <a:sym typeface="Chivo"/>
              </a:rPr>
              <a:t> the scenario. Do they feel that it constitutes a safeguarding issue? If so, what action might they take?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this has the potential to be a safeguarding issue (linking to what you have presented earlier in the session regarding the Prevent duty and incel culture). </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Although you have not directly heard Ben making these types of comments yourself, you must take Jenny’s claim seriously. While it may be that Jenny is simply annoyed at James for leaving the friendship group, her claims must not be dismissed. You should already be aware of some of the potential behavioural indicators of radicalisation. This does include distancing from old friends, being argumentative, and sympathetic to extremist ideologies. If what Jenny is saying is true, then Ben may have been radicalised, possibly by or alongside Matthew. This has the potential to cause harm to other people if the threat of potentially violent action is carried out.</a:t>
            </a:r>
            <a:endParaRPr>
              <a:solidFill>
                <a:schemeClr val="dk1"/>
              </a:solidFill>
              <a:latin typeface="Chivo"/>
              <a:ea typeface="Chivo"/>
              <a:cs typeface="Chivo"/>
              <a:sym typeface="Chiv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ec3d946ec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ec3d946ec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dirty="0">
                <a:solidFill>
                  <a:schemeClr val="dk1"/>
                </a:solidFill>
                <a:latin typeface="Chivo"/>
                <a:ea typeface="Chivo"/>
                <a:cs typeface="Chivo"/>
                <a:sym typeface="Chivo"/>
              </a:rPr>
              <a:t>Video content:</a:t>
            </a:r>
            <a:r>
              <a:rPr lang="en-GB" dirty="0">
                <a:solidFill>
                  <a:schemeClr val="dk1"/>
                </a:solidFill>
                <a:latin typeface="Chivo"/>
                <a:ea typeface="Chivo"/>
                <a:cs typeface="Chivo"/>
                <a:sym typeface="Chivo"/>
              </a:rPr>
              <a:t> when presenting the slide, click on the play icon to start the video (02:05). </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Let staff know that you are going to play a video to introduce today’s session, covering what safeguarding means and why it is so important.</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You’ll hear from a range of experts including Joanna Nicolas, Debbie Innes-</a:t>
            </a:r>
            <a:r>
              <a:rPr lang="en-GB" dirty="0" err="1">
                <a:solidFill>
                  <a:schemeClr val="dk1"/>
                </a:solidFill>
                <a:latin typeface="Chivo"/>
                <a:ea typeface="Chivo"/>
                <a:cs typeface="Chivo"/>
                <a:sym typeface="Chivo"/>
              </a:rPr>
              <a:t>Turnill</a:t>
            </a:r>
            <a:r>
              <a:rPr lang="en-GB" dirty="0">
                <a:solidFill>
                  <a:schemeClr val="dk1"/>
                </a:solidFill>
                <a:latin typeface="Chivo"/>
                <a:ea typeface="Chivo"/>
                <a:cs typeface="Chivo"/>
                <a:sym typeface="Chivo"/>
              </a:rPr>
              <a:t> and Ian Curry.</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https://www.youtube.com/watch?v=wLJBPrapAzE</a:t>
            </a:r>
            <a:endParaRPr dirty="0">
              <a:solidFill>
                <a:schemeClr val="dk1"/>
              </a:solidFill>
              <a:latin typeface="Chivo"/>
              <a:ea typeface="Chivo"/>
              <a:cs typeface="Chivo"/>
              <a:sym typeface="Chiv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e7208d865a_2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e7208d865a_2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some of the key safeguarding issues.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e7208d865a_2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e7208d865a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e7208d865a_2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e7208d865a_2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fourth section of today’s session will focus on reporting your safeguarding concerns.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do’s and don’ts of responding to a disclosure and understand your school’s procedures for reporting concerns.</a:t>
            </a:r>
            <a:endParaRPr>
              <a:solidFill>
                <a:schemeClr val="dk1"/>
              </a:solidFill>
              <a:latin typeface="Chivo"/>
              <a:ea typeface="Chivo"/>
              <a:cs typeface="Chivo"/>
              <a:sym typeface="Chiv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e7208d865a_2_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e7208d865a_2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your school should aim to create an effective culture of safeguarding where children feel able to share their concerns and where they know that they will be listened to and taken seriously.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Children - especially young children - may repeat or re-enact something that has happened to them.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is important that you are aware of how a child might disclose information and be confident about what to do if they did.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do’s. </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don’ts. </a:t>
            </a:r>
            <a:endParaRPr>
              <a:latin typeface="Chivo"/>
              <a:ea typeface="Chivo"/>
              <a:cs typeface="Chivo"/>
              <a:sym typeface="Chiv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ec3d946ecb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ec3d946ec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a:t>
            </a:r>
            <a:r>
              <a:rPr lang="en-GB" dirty="0">
                <a:solidFill>
                  <a:schemeClr val="dk1"/>
                </a:solidFill>
                <a:latin typeface="Chivo"/>
                <a:ea typeface="Chivo"/>
                <a:cs typeface="Chivo"/>
                <a:sym typeface="Chivo"/>
              </a:rPr>
              <a:t>when presenting the slide, click on the play icon to start the video (02:07). </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In this video, you’ll hear from Joanna Nicolas and Debbie Innes-</a:t>
            </a:r>
            <a:r>
              <a:rPr lang="en-GB" dirty="0" err="1">
                <a:solidFill>
                  <a:schemeClr val="dk1"/>
                </a:solidFill>
                <a:latin typeface="Chivo"/>
                <a:ea typeface="Chivo"/>
                <a:cs typeface="Chivo"/>
                <a:sym typeface="Chivo"/>
              </a:rPr>
              <a:t>Turnill</a:t>
            </a:r>
            <a:r>
              <a:rPr lang="en-GB" dirty="0">
                <a:solidFill>
                  <a:schemeClr val="dk1"/>
                </a:solidFill>
                <a:latin typeface="Chivo"/>
                <a:ea typeface="Chivo"/>
                <a:cs typeface="Chivo"/>
                <a:sym typeface="Chivo"/>
              </a:rPr>
              <a:t>.</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The video provides guidance around responding to a disclosure and reporting your concerns.</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https://youtu.be/ch_5sTmIvX4</a:t>
            </a:r>
            <a:endParaRPr dirty="0">
              <a:solidFill>
                <a:schemeClr val="dk1"/>
              </a:solidFill>
              <a:latin typeface="Chivo"/>
              <a:ea typeface="Chivo"/>
              <a:cs typeface="Chivo"/>
              <a:sym typeface="Chiv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e3446b4e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e3446b4e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Please note:</a:t>
            </a:r>
            <a:r>
              <a:rPr lang="en-GB">
                <a:latin typeface="Chivo"/>
                <a:ea typeface="Chivo"/>
                <a:cs typeface="Chivo"/>
                <a:sym typeface="Chivo"/>
              </a:rPr>
              <a:t> </a:t>
            </a:r>
            <a:r>
              <a:rPr lang="en-GB">
                <a:solidFill>
                  <a:schemeClr val="dk1"/>
                </a:solidFill>
                <a:latin typeface="Chivo"/>
                <a:ea typeface="Chivo"/>
                <a:cs typeface="Chivo"/>
                <a:sym typeface="Chivo"/>
              </a:rPr>
              <a:t>you can download this editable safeguarding flowchart within your pack.</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If a member of staff has any concerns about a child, or the child discloses information to them, then they should report concerns to the DSL straight away.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Go through what happens when a member of staff reports a concern, reflecting on your school’s procedures.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https://www.highspeedtraining.co.uk/hub/safeguarding-flowchart/?utm_source=insetpack2024&amp;utm_medium=insetpack2024&amp;utm_campaign=insetpack2024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e7208d865a_2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e7208d865a_2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reporting safeguarding concerns.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e7208d865a_2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e7208d865a_2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e7208d865a_2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e7208d865a_2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fifth section of today’s session will focus on creating an effective culture of safeguarding.</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what a safeguarding culture means, why it is important and the steps that all members of staff can take towards creating and maintaining an effective culture of safeguarding within your school.</a:t>
            </a:r>
            <a:endParaRPr>
              <a:solidFill>
                <a:schemeClr val="dk1"/>
              </a:solidFill>
              <a:latin typeface="Chivo"/>
              <a:ea typeface="Chivo"/>
              <a:cs typeface="Chivo"/>
              <a:sym typeface="Chiv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e7208d865a_2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e7208d865a_2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a:t>
            </a:r>
            <a:r>
              <a:rPr lang="en-GB" dirty="0">
                <a:solidFill>
                  <a:schemeClr val="dk1"/>
                </a:solidFill>
                <a:latin typeface="Chivo"/>
                <a:ea typeface="Chivo"/>
                <a:cs typeface="Chivo"/>
                <a:sym typeface="Chivo"/>
              </a:rPr>
              <a:t>when presenting the slide, click on the play icon to start the video (01:10).  </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The following video presents an animation to help staff understand what is meant by a safeguarding culture.</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https://youtu.be/cRfD2e6KBLE?si=vRm_vu_Z5fiMnrfp</a:t>
            </a:r>
            <a:endParaRPr dirty="0">
              <a:solidFill>
                <a:schemeClr val="dk1"/>
              </a:solidFill>
              <a:latin typeface="Chivo"/>
              <a:ea typeface="Chivo"/>
              <a:cs typeface="Chivo"/>
              <a:sym typeface="Chiv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e7208d865a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e7208d865a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should edit the details regarding your safeguarding team before presenting this slide.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Remind staff that your safeguarding team is here to help.</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Go through the details of team members that you have added into the slides, making sure staff are aware of who they should speak to about safeguarding.</a:t>
            </a:r>
            <a:endParaRPr>
              <a:solidFill>
                <a:schemeClr val="dk1"/>
              </a:solidFill>
              <a:latin typeface="Chivo"/>
              <a:ea typeface="Chivo"/>
              <a:cs typeface="Chivo"/>
              <a:sym typeface="Chiv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153674f14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153674f1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b="1">
                <a:latin typeface="Chivo"/>
                <a:ea typeface="Chivo"/>
                <a:cs typeface="Chivo"/>
                <a:sym typeface="Chivo"/>
              </a:rPr>
              <a:t>Discussion point:</a:t>
            </a:r>
            <a:r>
              <a:rPr lang="en-GB">
                <a:latin typeface="Chivo"/>
                <a:ea typeface="Chivo"/>
                <a:cs typeface="Chivo"/>
                <a:sym typeface="Chivo"/>
              </a:rPr>
              <a:t> how confident do we feel in the culture of safeguarding at our school?</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e69c0048dd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e69c0048d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Vigilance is crucial to an effective culture of safeguarding.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This means accepting that issues </a:t>
            </a:r>
            <a:r>
              <a:rPr lang="en-GB" b="1">
                <a:latin typeface="Chivo"/>
                <a:ea typeface="Chivo"/>
                <a:cs typeface="Chivo"/>
                <a:sym typeface="Chivo"/>
              </a:rPr>
              <a:t>can, and may well,</a:t>
            </a:r>
            <a:r>
              <a:rPr lang="en-GB">
                <a:latin typeface="Chivo"/>
                <a:ea typeface="Chivo"/>
                <a:cs typeface="Chivo"/>
                <a:sym typeface="Chivo"/>
              </a:rPr>
              <a:t> occur in your school.</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Explain that there have been many cases in organisations where safeguarding has fallen short, and concerns have not been acted upon, due to attitudes such as ‘it couldn’t happen here’.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Professional curiosity and the willingness to provide professional challenge, where appropriate, are essential.</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tips on how to be professionally curious might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Know the signs to look out for, respectfully ask questions and investigate, understand the ‘whole picture’, raise concerns and challenge decisions.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Staff also need to appreciate that children will often not disclose abuse, or in some cases, even realise that abuse is taking place.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https://www.highspeedtraining.co.uk/hub/professional-curiosity/?utm_source=insetpack2024&amp;utm_medium=insetpack2024&amp;utm_campaign=insetpack2024</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https://www.highspeedtraining.co.uk/hub/culture-of-safeguarding-in-schools/?utm_source=insetpack2024&amp;utm_medium=insetpack2024&amp;utm_campaign=insetpack2024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e69c0048dd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e69c0048d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Effective policies and procedures provide the foundation of an effective safeguarding culture, as they set out your organisation’s safeguarding expectations.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Be prepared to ask any questions that staff may have about your school’s policies and procedures.</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https://www.highspeedtraining.co.uk/hub/culture-of-safeguarding-in-schools/?utm_source=insetpack2024&amp;utm_medium=insetpack2024&amp;utm_campaign=insetpack2024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e7208d865a_2_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e7208d865a_2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Contextual safeguarding is an approach to safeguarding that recognises that young people may be at risk of significant harm not only within their home environment, but also outside it.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addresses the underlying causes, not just the effects.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Contextual safeguarding is particularly important for adolescents, because as young people age, they spend more time socialising away from their families. Consequently, their social networks – and any harm associated with them – become more significant.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Let staff know that you are going to explain some of the possible actions you could begin to take, which might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Consider the culture of your school or college. Is it a safe and supportive environment? If not, how could you make it more so?</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Consider the location that you live and work in, and assess the risks that young people may be exposed to outside of school, as well as inside it.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Create a safe space for young people and/or their families to talk to you about their experiences. What they tell you about their community and the context that they are growing up in could help you to spot concerns that you may not have been aware of otherwise.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You could also help to increase awareness for parents about how to recognise signs of exploitation or abuse, how young people can stay safe online and offline, and who to contact if they notice any warning signals.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https://www.highspeedtraining.co.uk/hub/what-is-contextual-safeguarding/?utm_source=insetpack2024&amp;utm_medium=insetpack2024&amp;utm_campaign=insetpack2024</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4"/>
              </a:rPr>
              <a:t>https://www.highspeedtraining.co.uk/hub/culture-of-safeguarding-in-schools/?utm_source=insetpack2024&amp;utm_medium=insetpack2024&amp;utm_campaign=insetpack2024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e7208d865a_2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e7208d865a_2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creating an effective culture of safeguarding.</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e7208d865a_2_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e7208d865a_2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b841ef2426bb27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b841ef2426bb27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final section of today’s session will focus on some key takeaways.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will allow you to reflect on what you’ve covered in the presentation and think about next steps.</a:t>
            </a:r>
            <a:endParaRPr>
              <a:solidFill>
                <a:schemeClr val="dk1"/>
              </a:solidFill>
              <a:latin typeface="Chivo"/>
              <a:ea typeface="Chivo"/>
              <a:cs typeface="Chivo"/>
              <a:sym typeface="Chiv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b841ef2426bb27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b841ef2426bb27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Now that you are coming to the end of today’s session, there’s a chance to reflect on your knowledge.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Discussion point: </a:t>
            </a:r>
            <a:r>
              <a:rPr lang="en-GB">
                <a:latin typeface="Chivo"/>
                <a:ea typeface="Chivo"/>
                <a:cs typeface="Chivo"/>
                <a:sym typeface="Chivo"/>
              </a:rPr>
              <a:t>what would you consider to be your top priorities with regards to safeguarding over the coming months?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ddcd7b19ee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2ddcd7b19ee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can download this editable form within your pack.</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it’s important for everyone to reflect on their levels of confidence in the key areas of safeguarding on a regular basis.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Distribute the form for staff to complete and ask them to return it to you to help highlight training priorities.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also a variety of handouts in the pack that you may wish to distribute at this point, as you reach the end of the presentation.</a:t>
            </a:r>
            <a:endParaRPr>
              <a:solidFill>
                <a:schemeClr val="dk1"/>
              </a:solidFill>
              <a:latin typeface="Chivo"/>
              <a:ea typeface="Chivo"/>
              <a:cs typeface="Chivo"/>
              <a:sym typeface="Chiv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e96f2913d2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e96f2913d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Brought to you by High Speed Training.</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For over a decade High Speed Training has delivered online CPD courses to teachers, teaching assistants, and education professionals all across the UK.</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browse the entire range of </a:t>
            </a:r>
            <a:r>
              <a:rPr lang="en-GB" u="sng">
                <a:solidFill>
                  <a:schemeClr val="hlink"/>
                </a:solidFill>
                <a:latin typeface="Chivo"/>
                <a:ea typeface="Chivo"/>
                <a:cs typeface="Chivo"/>
                <a:sym typeface="Chivo"/>
                <a:hlinkClick r:id="rId3"/>
              </a:rPr>
              <a:t>online training courses</a:t>
            </a:r>
            <a:r>
              <a:rPr lang="en-GB">
                <a:latin typeface="Chivo"/>
                <a:ea typeface="Chivo"/>
                <a:cs typeface="Chivo"/>
                <a:sym typeface="Chivo"/>
              </a:rPr>
              <a:t> to build on existing knowledge or learn new skills to help you in the classroom.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 addition, you can find a wide range of free articles and resources on the </a:t>
            </a:r>
            <a:r>
              <a:rPr lang="en-GB" u="sng">
                <a:solidFill>
                  <a:schemeClr val="hlink"/>
                </a:solidFill>
                <a:latin typeface="Chivo"/>
                <a:ea typeface="Chivo"/>
                <a:cs typeface="Chivo"/>
                <a:sym typeface="Chivo"/>
                <a:hlinkClick r:id="rId4"/>
              </a:rPr>
              <a:t>Hub</a:t>
            </a:r>
            <a:r>
              <a:rPr lang="en-GB">
                <a:latin typeface="Chivo"/>
                <a:ea typeface="Chivo"/>
                <a:cs typeface="Chivo"/>
                <a:sym typeface="Chivo"/>
              </a:rPr>
              <a:t>.</a:t>
            </a:r>
            <a:endParaRPr>
              <a:latin typeface="Chivo"/>
              <a:ea typeface="Chivo"/>
              <a:cs typeface="Chivo"/>
              <a:sym typeface="Chiv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e7c0496b5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e7c0496b5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first section of today’s session will focus on key updates to statutory safeguarding guidance, including Keeping Children Safe in Education and Working Together to Safeguard Children.</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key updates and what the changes mean for schools. </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also includes a useful pull-out document for easy access to more detailed information which can be forwarded onto staff.</a:t>
            </a:r>
            <a:endParaRPr>
              <a:solidFill>
                <a:schemeClr val="dk1"/>
              </a:solidFill>
              <a:latin typeface="Chivo"/>
              <a:ea typeface="Chivo"/>
              <a:cs typeface="Chivo"/>
              <a:sym typeface="Chiv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e9deb815e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e9deb815e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We value your feedback to help us improve our resources to better meet your needs in the future (High Speed Training would love to hear from you!).</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members of staff in today’s session can complete a survey with their thoughts on this INSET pack for a chance to win a £100 Amazon voucher.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scan the QR code on the slide to fill out the form, or you can visit the link as shown (</a:t>
            </a:r>
            <a:r>
              <a:rPr lang="en-GB" u="sng">
                <a:solidFill>
                  <a:schemeClr val="hlink"/>
                </a:solidFill>
                <a:latin typeface="Chivo"/>
                <a:ea typeface="Chivo"/>
                <a:cs typeface="Chivo"/>
                <a:sym typeface="Chivo"/>
                <a:hlinkClick r:id="rId3"/>
              </a:rPr>
              <a:t>https://forms.gle/djQ1bQuFzxvMa7dXA</a:t>
            </a:r>
            <a:r>
              <a:rPr lang="en-GB">
                <a:latin typeface="Chivo"/>
                <a:ea typeface="Chivo"/>
                <a:cs typeface="Chivo"/>
                <a:sym typeface="Chivo"/>
              </a:rPr>
              <a:t>).</a:t>
            </a:r>
            <a:endParaRPr>
              <a:latin typeface="Chivo"/>
              <a:ea typeface="Chivo"/>
              <a:cs typeface="Chivo"/>
              <a:sym typeface="Chiv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e7c0496b5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e7c0496b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Keeping Children Safe in Education sets out the legal duties you must follow to safeguard and promote the welfare of children and young people under the age of 18 in schools and colleges.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Similar to the previous year, the changes for 2024 are quite minimal. A lot of the changes relate to the amendments to Working together to safeguard children 2023.</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Outline some of the changes to be aware of as shown on the screen.</a:t>
            </a:r>
            <a:endParaRPr>
              <a:solidFill>
                <a:schemeClr val="dk1"/>
              </a:solidFill>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school and college staff should read part 1 of this guidance.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https://www.gov.uk/government/publications/keeping-children-safe-in-education--2</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https://www.highspeedtraining.co.uk/hub/keeping-children-safe-in-education-changes/?utm_source=insetpack2024&amp;utm_medium=insetpack2024&amp;utm_campaign=insetpack2024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e7c0496b59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e7c0496b5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Working Together to Safeguard Children highlights the importance of multi-agency working and outlines the value of involving the whole family in the process, including the child.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 2023 guidance update emphasises securing ‘positive, trusting and cooperative relationships’ with parents and carers. </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also explains the importance of considering the needs of the whole family. For example, families with English as an additional language (EAL) may require more specialist support to keep them involved and informed.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 addition, the new version of the guidance outlines new roles within the local authority, the police and health services. It states that the head of each sector will be named the Lead Safeguarding Partner (LSP), and they must appoint a Delegated Safeguarding Partner (DSP).  It is expected that LSPs will form close relationships with representatives from the education sector, who should also be involved in any strategic decisions and planning.</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https://www.gov.uk/government/publications/working-together-to-safeguard-children--2</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https://www.highspeedtraining.co.uk/hub/working-together-to-safeguard-children/?utm_source=insetpack2024&amp;utm_medium=insetpack2024&amp;utm_campaign=insetpack2024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ec3d946ec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ec3d946ec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dirty="0">
                <a:solidFill>
                  <a:schemeClr val="dk1"/>
                </a:solidFill>
                <a:latin typeface="Chivo"/>
                <a:ea typeface="Chivo"/>
                <a:cs typeface="Chivo"/>
                <a:sym typeface="Chivo"/>
              </a:rPr>
              <a:t>Video content:</a:t>
            </a:r>
            <a:r>
              <a:rPr lang="en-GB" dirty="0">
                <a:solidFill>
                  <a:schemeClr val="dk1"/>
                </a:solidFill>
                <a:latin typeface="Chivo"/>
                <a:ea typeface="Chivo"/>
                <a:cs typeface="Chivo"/>
                <a:sym typeface="Chivo"/>
              </a:rPr>
              <a:t> when presenting the slide, click on the play icon to start the video (00:00). </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In this video, staff will hear from Debbie Innes-</a:t>
            </a:r>
            <a:r>
              <a:rPr lang="en-GB" dirty="0" err="1">
                <a:solidFill>
                  <a:schemeClr val="dk1"/>
                </a:solidFill>
                <a:latin typeface="Chivo"/>
                <a:ea typeface="Chivo"/>
                <a:cs typeface="Chivo"/>
                <a:sym typeface="Chivo"/>
              </a:rPr>
              <a:t>Turnill</a:t>
            </a:r>
            <a:r>
              <a:rPr lang="en-GB" dirty="0">
                <a:solidFill>
                  <a:schemeClr val="dk1"/>
                </a:solidFill>
                <a:latin typeface="Chivo"/>
                <a:ea typeface="Chivo"/>
                <a:cs typeface="Chivo"/>
                <a:sym typeface="Chivo"/>
              </a:rPr>
              <a:t>. You’ll be informed about the key changes to statutory safeguarding guidance and what this means for schools.</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https://youtu.be/0wBhxZI93yc</a:t>
            </a:r>
            <a:endParaRPr dirty="0">
              <a:solidFill>
                <a:schemeClr val="dk1"/>
              </a:solidFill>
              <a:latin typeface="Chivo"/>
              <a:ea typeface="Chivo"/>
              <a:cs typeface="Chivo"/>
              <a:sym typeface="Chiv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uo 1" type="title">
  <p:cSld name="TITLE">
    <p:spTree>
      <p:nvGrpSpPr>
        <p:cNvPr id="1" name="Shape 8"/>
        <p:cNvGrpSpPr/>
        <p:nvPr/>
      </p:nvGrpSpPr>
      <p:grpSpPr>
        <a:xfrm>
          <a:off x="0" y="0"/>
          <a:ext cx="0" cy="0"/>
          <a:chOff x="0" y="0"/>
          <a:chExt cx="0" cy="0"/>
        </a:xfrm>
      </p:grpSpPr>
      <p:sp>
        <p:nvSpPr>
          <p:cNvPr id="9" name="Google Shape;9;p2"/>
          <p:cNvSpPr/>
          <p:nvPr/>
        </p:nvSpPr>
        <p:spPr>
          <a:xfrm>
            <a:off x="0" y="0"/>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ad">
  <p:cSld name="CUSTOM_3">
    <p:spTree>
      <p:nvGrpSpPr>
        <p:cNvPr id="1" name="Shape 25"/>
        <p:cNvGrpSpPr/>
        <p:nvPr/>
      </p:nvGrpSpPr>
      <p:grpSpPr>
        <a:xfrm>
          <a:off x="0" y="0"/>
          <a:ext cx="0" cy="0"/>
          <a:chOff x="0" y="0"/>
          <a:chExt cx="0" cy="0"/>
        </a:xfrm>
      </p:grpSpPr>
      <p:sp>
        <p:nvSpPr>
          <p:cNvPr id="26" name="Google Shape;26;p11"/>
          <p:cNvSpPr/>
          <p:nvPr/>
        </p:nvSpPr>
        <p:spPr>
          <a:xfrm>
            <a:off x="4572000" y="2569500"/>
            <a:ext cx="4572000" cy="257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1"/>
          <p:cNvSpPr/>
          <p:nvPr/>
        </p:nvSpPr>
        <p:spPr>
          <a:xfrm>
            <a:off x="4572000" y="0"/>
            <a:ext cx="4572000" cy="2569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1"/>
          <p:cNvSpPr/>
          <p:nvPr/>
        </p:nvSpPr>
        <p:spPr>
          <a:xfrm>
            <a:off x="0" y="2569500"/>
            <a:ext cx="4572000" cy="257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CUSTOM_1">
    <p:bg>
      <p:bgPr>
        <a:blipFill>
          <a:blip r:embed="rId2">
            <a:alphaModFix/>
          </a:blip>
          <a:stretch>
            <a:fillRect/>
          </a:stretch>
        </a:blipFill>
        <a:effectLst/>
      </p:bgPr>
    </p:bg>
    <p:spTree>
      <p:nvGrpSpPr>
        <p:cNvPr id="1" name="Shape 2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_1">
    <p:bg>
      <p:bgPr>
        <a:blipFill>
          <a:blip r:embed="rId2">
            <a:alphaModFix/>
          </a:blip>
          <a:stretch>
            <a:fillRect/>
          </a:stretch>
        </a:blipFill>
        <a:effectLst/>
      </p:bgPr>
    </p:bg>
    <p:spTree>
      <p:nvGrpSpPr>
        <p:cNvPr id="1" name="Shape 3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radient 1">
  <p:cSld name="CUSTOM_1_1_1">
    <p:bg>
      <p:bgPr>
        <a:blipFill>
          <a:blip r:embed="rId2">
            <a:alphaModFix/>
          </a:blip>
          <a:stretch>
            <a:fillRect/>
          </a:stretch>
        </a:blipFill>
        <a:effectLst/>
      </p:bgPr>
    </p:bg>
    <p:spTree>
      <p:nvGrpSpPr>
        <p:cNvPr id="1" name="Shape 3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2">
    <p:bg>
      <p:bgPr>
        <a:blipFill>
          <a:blip r:embed="rId2">
            <a:alphaModFix/>
          </a:blip>
          <a:stretch>
            <a:fillRect/>
          </a:stretch>
        </a:blipFill>
        <a:effectLst/>
      </p:bgPr>
    </p:bg>
    <p:spTree>
      <p:nvGrpSpPr>
        <p:cNvPr id="1" name="Shape 3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3"/>
        <p:cNvGrpSpPr/>
        <p:nvPr/>
      </p:nvGrpSpPr>
      <p:grpSpPr>
        <a:xfrm>
          <a:off x="0" y="0"/>
          <a:ext cx="0" cy="0"/>
          <a:chOff x="0" y="0"/>
          <a:chExt cx="0" cy="0"/>
        </a:xfrm>
      </p:grpSpPr>
      <p:sp>
        <p:nvSpPr>
          <p:cNvPr id="34" name="Google Shape;34;p16"/>
          <p:cNvSpPr txBox="1">
            <a:spLocks noGrp="1"/>
          </p:cNvSpPr>
          <p:nvPr>
            <p:ph type="ctrTitle"/>
          </p:nvPr>
        </p:nvSpPr>
        <p:spPr>
          <a:xfrm>
            <a:off x="311708" y="744575"/>
            <a:ext cx="8520600" cy="1899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700"/>
              <a:buNone/>
              <a:defRPr sz="4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5" name="Google Shape;35;p16"/>
          <p:cNvSpPr txBox="1">
            <a:spLocks noGrp="1"/>
          </p:cNvSpPr>
          <p:nvPr>
            <p:ph type="subTitle" idx="1"/>
          </p:nvPr>
        </p:nvSpPr>
        <p:spPr>
          <a:xfrm>
            <a:off x="311700" y="2678015"/>
            <a:ext cx="8520600" cy="733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 name="Google Shape;3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17"/>
          <p:cNvSpPr txBox="1">
            <a:spLocks noGrp="1"/>
          </p:cNvSpPr>
          <p:nvPr>
            <p:ph type="title"/>
          </p:nvPr>
        </p:nvSpPr>
        <p:spPr>
          <a:xfrm>
            <a:off x="309300" y="445025"/>
            <a:ext cx="8523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17"/>
          <p:cNvSpPr txBox="1">
            <a:spLocks noGrp="1"/>
          </p:cNvSpPr>
          <p:nvPr>
            <p:ph type="body" idx="1"/>
          </p:nvPr>
        </p:nvSpPr>
        <p:spPr>
          <a:xfrm>
            <a:off x="309300" y="1152475"/>
            <a:ext cx="8523000" cy="3416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age Secondary">
  <p:cSld name="TITLE_3_1">
    <p:spTree>
      <p:nvGrpSpPr>
        <p:cNvPr id="1" name="Shape 10"/>
        <p:cNvGrpSpPr/>
        <p:nvPr/>
      </p:nvGrpSpPr>
      <p:grpSpPr>
        <a:xfrm>
          <a:off x="0" y="0"/>
          <a:ext cx="0" cy="0"/>
          <a:chOff x="0" y="0"/>
          <a:chExt cx="0" cy="0"/>
        </a:xfrm>
      </p:grpSpPr>
      <p:pic>
        <p:nvPicPr>
          <p:cNvPr id="11" name="Google Shape;11;p3"/>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uo 2">
  <p:cSld name="TITLE_2">
    <p:spTree>
      <p:nvGrpSpPr>
        <p:cNvPr id="1" name="Shape 12"/>
        <p:cNvGrpSpPr/>
        <p:nvPr/>
      </p:nvGrpSpPr>
      <p:grpSpPr>
        <a:xfrm>
          <a:off x="0" y="0"/>
          <a:ext cx="0" cy="0"/>
          <a:chOff x="0" y="0"/>
          <a:chExt cx="0" cy="0"/>
        </a:xfrm>
      </p:grpSpPr>
      <p:sp>
        <p:nvSpPr>
          <p:cNvPr id="13" name="Google Shape;13;p4"/>
          <p:cNvSpPr/>
          <p:nvPr/>
        </p:nvSpPr>
        <p:spPr>
          <a:xfrm>
            <a:off x="0" y="0"/>
            <a:ext cx="4572000" cy="5143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rrow 1" type="secHead">
  <p:cSld name="SECTION_HEADER">
    <p:bg>
      <p:bgPr>
        <a:blipFill>
          <a:blip r:embed="rId2">
            <a:alphaModFix/>
          </a:blip>
          <a:stretch>
            <a:fillRect/>
          </a:stretch>
        </a:blipFill>
        <a:effectLst/>
      </p:bgPr>
    </p:bg>
    <p:spTree>
      <p:nvGrpSpPr>
        <p:cNvPr id="1" name="Shape 1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MAIN_POINT">
    <p:bg>
      <p:bgPr>
        <a:blipFill>
          <a:blip r:embed="rId2">
            <a:alphaModFix/>
          </a:blip>
          <a:stretch>
            <a:fillRect/>
          </a:stretch>
        </a:blipFill>
        <a:effectLst/>
      </p:bgPr>
    </p:bg>
    <p:spTree>
      <p:nvGrpSpPr>
        <p:cNvPr id="1" name="Shape 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rrow 2">
  <p:cSld name="SECTION_TITLE_AND_DESCRIPTION">
    <p:bg>
      <p:bgPr>
        <a:blipFill>
          <a:blip r:embed="rId2">
            <a:alphaModFix/>
          </a:blip>
          <a:stretch>
            <a:fillRect/>
          </a:stretch>
        </a:blipFill>
        <a:effectLst/>
      </p:bgPr>
    </p:bg>
    <p:spTree>
      <p:nvGrpSpPr>
        <p:cNvPr id="1" name="Shape 1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APTION_ONLY">
    <p:bg>
      <p:bgPr>
        <a:solidFill>
          <a:schemeClr val="accent1"/>
        </a:solidFill>
        <a:effectLst/>
      </p:bgPr>
    </p:bg>
    <p:spTree>
      <p:nvGrpSpPr>
        <p:cNvPr id="1" name="Shape 17"/>
        <p:cNvGrpSpPr/>
        <p:nvPr/>
      </p:nvGrpSpPr>
      <p:grpSpPr>
        <a:xfrm>
          <a:off x="0" y="0"/>
          <a:ext cx="0" cy="0"/>
          <a:chOff x="0" y="0"/>
          <a:chExt cx="0" cy="0"/>
        </a:xfrm>
      </p:grpSpPr>
      <p:sp>
        <p:nvSpPr>
          <p:cNvPr id="18" name="Google Shape;18;p8"/>
          <p:cNvSpPr txBox="1">
            <a:spLocks noGrp="1"/>
          </p:cNvSpPr>
          <p:nvPr>
            <p:ph type="body" idx="1"/>
          </p:nvPr>
        </p:nvSpPr>
        <p:spPr>
          <a:xfrm>
            <a:off x="823950" y="1298275"/>
            <a:ext cx="7496100" cy="2594100"/>
          </a:xfrm>
          <a:prstGeom prst="rect">
            <a:avLst/>
          </a:prstGeom>
        </p:spPr>
        <p:txBody>
          <a:bodyPr spcFirstLastPara="1" wrap="square" lIns="91425" tIns="91425" rIns="91425" bIns="91425" anchor="ctr" anchorCtr="0">
            <a:normAutofit/>
          </a:bodyPr>
          <a:lstStyle>
            <a:lvl1pPr marL="457200" lvl="0" indent="-228600" algn="ctr">
              <a:lnSpc>
                <a:spcPct val="100000"/>
              </a:lnSpc>
              <a:spcBef>
                <a:spcPts val="0"/>
              </a:spcBef>
              <a:spcAft>
                <a:spcPts val="0"/>
              </a:spcAft>
              <a:buClr>
                <a:schemeClr val="accent2"/>
              </a:buClr>
              <a:buSzPts val="5600"/>
              <a:buFont typeface="PT Serif"/>
              <a:buNone/>
              <a:defRPr sz="5600">
                <a:solidFill>
                  <a:schemeClr val="accent2"/>
                </a:solidFill>
                <a:latin typeface="PT Serif"/>
                <a:ea typeface="PT Serif"/>
                <a:cs typeface="PT Serif"/>
                <a:sym typeface="PT Serif"/>
              </a:defRPr>
            </a:lvl1pPr>
          </a:lstStyle>
          <a:p>
            <a:endParaRPr/>
          </a:p>
        </p:txBody>
      </p:sp>
      <p:pic>
        <p:nvPicPr>
          <p:cNvPr id="19" name="Google Shape;19;p8"/>
          <p:cNvPicPr preferRelativeResize="0"/>
          <p:nvPr/>
        </p:nvPicPr>
        <p:blipFill>
          <a:blip r:embed="rId2">
            <a:alphaModFix/>
          </a:blip>
          <a:stretch>
            <a:fillRect/>
          </a:stretch>
        </p:blipFill>
        <p:spPr>
          <a:xfrm>
            <a:off x="4307800" y="338475"/>
            <a:ext cx="528394" cy="393600"/>
          </a:xfrm>
          <a:prstGeom prst="rect">
            <a:avLst/>
          </a:prstGeom>
          <a:noFill/>
          <a:ln>
            <a:noFill/>
          </a:ln>
        </p:spPr>
      </p:pic>
      <p:pic>
        <p:nvPicPr>
          <p:cNvPr id="20" name="Google Shape;20;p8"/>
          <p:cNvPicPr preferRelativeResize="0"/>
          <p:nvPr/>
        </p:nvPicPr>
        <p:blipFill>
          <a:blip r:embed="rId3">
            <a:alphaModFix/>
          </a:blip>
          <a:stretch>
            <a:fillRect/>
          </a:stretch>
        </p:blipFill>
        <p:spPr>
          <a:xfrm>
            <a:off x="4307800" y="4458575"/>
            <a:ext cx="528400" cy="40158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7EDFF"/>
        </a:solidFill>
        <a:effectLst/>
      </p:bgPr>
    </p:bg>
    <p:spTree>
      <p:nvGrpSpPr>
        <p:cNvPr id="1" name="Shape 2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rio">
  <p:cSld name="CUSTOM">
    <p:bg>
      <p:bgPr>
        <a:solidFill>
          <a:schemeClr val="lt1"/>
        </a:solidFill>
        <a:effectLst/>
      </p:bgPr>
    </p:bg>
    <p:spTree>
      <p:nvGrpSpPr>
        <p:cNvPr id="1" name="Shape 22"/>
        <p:cNvGrpSpPr/>
        <p:nvPr/>
      </p:nvGrpSpPr>
      <p:grpSpPr>
        <a:xfrm>
          <a:off x="0" y="0"/>
          <a:ext cx="0" cy="0"/>
          <a:chOff x="0" y="0"/>
          <a:chExt cx="0" cy="0"/>
        </a:xfrm>
      </p:grpSpPr>
      <p:sp>
        <p:nvSpPr>
          <p:cNvPr id="23" name="Google Shape;23;p10"/>
          <p:cNvSpPr/>
          <p:nvPr/>
        </p:nvSpPr>
        <p:spPr>
          <a:xfrm>
            <a:off x="4572000" y="2569500"/>
            <a:ext cx="4572000" cy="257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0"/>
          <p:cNvSpPr/>
          <p:nvPr/>
        </p:nvSpPr>
        <p:spPr>
          <a:xfrm>
            <a:off x="4572000" y="0"/>
            <a:ext cx="4572000" cy="2569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PT Serif"/>
              <a:buNone/>
              <a:defRPr sz="3000">
                <a:solidFill>
                  <a:schemeClr val="dk1"/>
                </a:solidFill>
                <a:latin typeface="PT Serif"/>
                <a:ea typeface="PT Serif"/>
                <a:cs typeface="PT Serif"/>
                <a:sym typeface="PT Serif"/>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accent2"/>
              </a:buClr>
              <a:buSzPts val="1600"/>
              <a:buFont typeface="Chivo"/>
              <a:buChar char="●"/>
              <a:defRPr sz="1600">
                <a:solidFill>
                  <a:schemeClr val="dk2"/>
                </a:solidFill>
                <a:latin typeface="Chivo"/>
                <a:ea typeface="Chivo"/>
                <a:cs typeface="Chivo"/>
                <a:sym typeface="Chivo"/>
              </a:defRPr>
            </a:lvl1pPr>
            <a:lvl2pPr marL="914400" lvl="1" indent="-317500">
              <a:lnSpc>
                <a:spcPct val="115000"/>
              </a:lnSpc>
              <a:spcBef>
                <a:spcPts val="0"/>
              </a:spcBef>
              <a:spcAft>
                <a:spcPts val="0"/>
              </a:spcAft>
              <a:buClr>
                <a:schemeClr val="accent4"/>
              </a:buClr>
              <a:buSzPts val="1400"/>
              <a:buFont typeface="Chivo"/>
              <a:buChar char="○"/>
              <a:defRPr>
                <a:solidFill>
                  <a:schemeClr val="dk2"/>
                </a:solidFill>
                <a:latin typeface="Chivo"/>
                <a:ea typeface="Chivo"/>
                <a:cs typeface="Chivo"/>
                <a:sym typeface="Chivo"/>
              </a:defRPr>
            </a:lvl2pPr>
            <a:lvl3pPr marL="1371600" lvl="2" indent="-317500">
              <a:lnSpc>
                <a:spcPct val="115000"/>
              </a:lnSpc>
              <a:spcBef>
                <a:spcPts val="0"/>
              </a:spcBef>
              <a:spcAft>
                <a:spcPts val="0"/>
              </a:spcAft>
              <a:buClr>
                <a:schemeClr val="accent3"/>
              </a:buClr>
              <a:buSzPts val="1400"/>
              <a:buFont typeface="Chivo"/>
              <a:buChar char="–"/>
              <a:defRPr>
                <a:solidFill>
                  <a:schemeClr val="dk2"/>
                </a:solidFill>
                <a:latin typeface="Chivo"/>
                <a:ea typeface="Chivo"/>
                <a:cs typeface="Chivo"/>
                <a:sym typeface="Chivo"/>
              </a:defRPr>
            </a:lvl3pPr>
            <a:lvl4pPr marL="1828800" lvl="3"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4pPr>
            <a:lvl5pPr marL="2286000" lvl="4"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5pPr>
            <a:lvl6pPr marL="2743200" lvl="5"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6pPr>
            <a:lvl7pPr marL="3200400" lvl="6"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7pPr>
            <a:lvl8pPr marL="3657600" lvl="7"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8pPr>
            <a:lvl9pPr marL="4114800" lvl="8"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www.gov.uk/education/safeguarding-pupil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highspeedtraining.co.uk/hub/keeping-children-safe-in-education-changes/?utm_source=insetpack2024&amp;utm_medium=insetpack2024&amp;utm_campaign=insetpack2024" TargetMode="External"/><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highspeedtraining.co.uk/courses/safeguarding/?utm_source=insetpack2024&amp;utm_medium=insetpack2024&amp;utm_campaign=insetpack2024" TargetMode="External"/><Relationship Id="rId5" Type="http://schemas.openxmlformats.org/officeDocument/2006/relationships/hyperlink" Target="https://www.highspeedtraining.co.uk/hub/safeguarding-children-legislation/?utm_source=insetpack2024&amp;utm_medium=insetpack2024&amp;utm_campaign=insetpack2024" TargetMode="External"/><Relationship Id="rId4" Type="http://schemas.openxmlformats.org/officeDocument/2006/relationships/hyperlink" Target="https://www.highspeedtraining.co.uk/hub/working-together-to-safeguard-children/?utm_source=insetpack2024&amp;utm_medium=insetpack2024&amp;utm_campaign=insetpack202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highspeedtraining.co.uk/hub/signs-abuse-children/?utm_source=insetpack2024&amp;utm_medium=insetpack2024&amp;utm_campaign=insetpack2024" TargetMode="External"/><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highspeedtraining.co.uk/hub/disclosure-child-abuse/?utm_source=insetpack2024&amp;utm_medium=insetpack2024&amp;utm_campaign=insetpack2024" TargetMode="External"/><Relationship Id="rId5" Type="http://schemas.openxmlformats.org/officeDocument/2006/relationships/hyperlink" Target="https://www.highspeedtraining.co.uk/hub/teaching-children-about-healthy-relationships/?utm_source=insetpack2024&amp;utm_medium=insetpack2024&amp;utm_campaign=insetpack2024" TargetMode="External"/><Relationship Id="rId4" Type="http://schemas.openxmlformats.org/officeDocument/2006/relationships/hyperlink" Target="https://www.highspeedtraining.co.uk/hub/child-sexual-abuse-guidance-for-schools/?utm_source=insetpack2024&amp;utm_medium=insetpack2024&amp;utm_campaign=insetpack20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hyperlink" Target="https://www.ceop.police.uk/Safety-Centre/" TargetMode="External"/><Relationship Id="rId3" Type="http://schemas.openxmlformats.org/officeDocument/2006/relationships/hyperlink" Target="https://www.highspeedtraining.co.uk/hub/internet-safety-posters-for-schools/?utm_source=insetpack2024&amp;utm_medium=insetpack2024&amp;utm_campaign=insetpack2024" TargetMode="External"/><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hyperlink" Target="https://www.highspeedtraining.co.uk/hub/a-guide-to-emojis-and-texting-abbreviations/?utm_source=insetpack2024&amp;utm_medium=insetpack2024&amp;utm_campaign=insetpack2024" TargetMode="External"/><Relationship Id="rId9" Type="http://schemas.openxmlformats.org/officeDocument/2006/relationships/hyperlink" Target="https://www.internetmatters.org/schools-esafety/primar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hyperlink" Target="https://www.childrenssociety.org.uk/sites/default/files/2020-11/inside_the_mind.pdf" TargetMode="External"/><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ideo" Target="https://www.youtube.com/embed/wLJBPrapAzE?feature=oembed" TargetMode="Externa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hyperlink" Target="https://www.highspeedtraining.co.uk/courses/mental-health/child-mental-health-training/?utm_source=insetpack2024&amp;utm_medium=insetpack2024&amp;utm_campaign=insetpack2024" TargetMode="External"/><Relationship Id="rId3" Type="http://schemas.openxmlformats.org/officeDocument/2006/relationships/hyperlink" Target="https://www.highspeedtraining.co.uk/hub/incel-culture-in-schools/?utm_source=insetpack2024&amp;utm_medium=insetpack2024&amp;utm_campaign=insetpack2024" TargetMode="External"/><Relationship Id="rId7" Type="http://schemas.openxmlformats.org/officeDocument/2006/relationships/hyperlink" Target="https://www.highspeedtraining.co.uk/hub/how-to-support-semh-in-schools/?utm_source=insetpack2024&amp;utm_medium=insetpack2024&amp;utm_campaign=insetpack2024" TargetMode="External"/><Relationship Id="rId12"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www.highspeedtraining.co.uk/hub/internet-safety-posters-for-schools/?utm_source=insetpack2024&amp;utm_medium=insetpack2024&amp;utm_campaign=insetpack2024" TargetMode="External"/><Relationship Id="rId11" Type="http://schemas.openxmlformats.org/officeDocument/2006/relationships/image" Target="../media/image19.png"/><Relationship Id="rId5" Type="http://schemas.openxmlformats.org/officeDocument/2006/relationships/hyperlink" Target="https://www.highspeedtraining.co.uk/courses/safeguarding/preventing-radicalisation-and-extremism-training/?utm_source=insetpack2024&amp;utm_medium=insetpack2024&amp;utm_campaign=insetpack2024" TargetMode="External"/><Relationship Id="rId10" Type="http://schemas.openxmlformats.org/officeDocument/2006/relationships/hyperlink" Target="https://www.highspeedtraining.co.uk/courses/education/?utm_source=insetpack2024&amp;utm_medium=insetpack2024&amp;utm_campaign=insetpack2024" TargetMode="External"/><Relationship Id="rId4" Type="http://schemas.openxmlformats.org/officeDocument/2006/relationships/hyperlink" Target="https://www.highspeedtraining.co.uk/courses/safeguarding/online-safety-and-harms-course/?utm_source=insetpack2024&amp;utm_medium=insetpack2024&amp;utm_campaign=insetpack2024" TargetMode="External"/><Relationship Id="rId9" Type="http://schemas.openxmlformats.org/officeDocument/2006/relationships/hyperlink" Target="https://www.highspeedtraining.co.uk/hub/what-is-sextortion/?utm_source=insetpack2024&amp;utm_medium=insetpack2024&amp;utm_campaign=insetpack202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video" Target="https://www.youtube.com/embed/ch_5sTmIvX4?feature=oembed" TargetMode="Externa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hyperlink" Target="https://www.highspeedtraining.co.uk/hub/wp-content/uploads/2024/04/flowchart-procedures-for-responding-to-safeguarding-concerns.pdf?utm_source=insetpack2024&amp;utm_medium=insetpack2024&amp;utm_campaign=insetpack202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highspeedtraining.co.uk/hub/safeguarding-flowchart/?utm_source=insetpack2024&amp;utm_medium=insetpack2024&amp;utm_campaign=insetpack2024" TargetMode="External"/><Relationship Id="rId7"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www.highspeedtraining.co.uk/courses/safeguarding/designated-safeguarding-lead-training-course/?utm_source=insetpack2024&amp;utm_medium=insetpack2024&amp;utm_campaign=insetpack2024" TargetMode="External"/><Relationship Id="rId5" Type="http://schemas.openxmlformats.org/officeDocument/2006/relationships/hyperlink" Target="https://www.highspeedtraining.co.uk/courses/safeguarding/advanced-safeguarding-children-training-course/?utm_source=insetpack2024&amp;utm_medium=insetpack2024&amp;utm_campaign=insetpack2024" TargetMode="External"/><Relationship Id="rId4" Type="http://schemas.openxmlformats.org/officeDocument/2006/relationships/hyperlink" Target="https://www.highspeedtraining.co.uk/courses/safeguarding/introduction-to-safeguarding-children-training-course/?utm_source=insetpack2024&amp;utm_medium=insetpack2024&amp;utm_campaign=insetpack202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video" Target="https://www.youtube.com/embed/cRfD2e6KBLE?feature=oembed" TargetMode="Externa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highspeedtraining.co.uk/hub/what-is-contextual-safeguarding/?utm_source=insetpack2024&amp;utm_medium=insetpack2024&amp;utm_campaign=insetpack2024" TargetMode="External"/><Relationship Id="rId7"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hyperlink" Target="https://www.highspeedtraining.co.uk/hub/culture-of-safeguarding-in-schools/?utm_source=insetpack2024&amp;utm_medium=insetpack2024&amp;utm_campaign=insetpack2024" TargetMode="External"/><Relationship Id="rId5" Type="http://schemas.openxmlformats.org/officeDocument/2006/relationships/hyperlink" Target="https://www.highspeedtraining.co.uk/hub/what-is-the-purpose-of-school-policies/?utm_source=insetpack2024&amp;utm_medium=insetpack2024&amp;utm_campaign=insetpack2024" TargetMode="External"/><Relationship Id="rId4" Type="http://schemas.openxmlformats.org/officeDocument/2006/relationships/hyperlink" Target="https://www.highspeedtraining.co.uk/hub/professional-curiosity/?utm_source=insetpack2024&amp;utm_medium=insetpack2024&amp;utm_campaign=insetpack202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www.highspeedtraining.co.uk/hub/wp-content/uploads/2024/07/staff-self-audit.pdf?utm_source=insetpack2024&amp;utm_medium=insetpack2024&amp;utm_campaign=insetpack2024"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jpg"/></Relationships>
</file>

<file path=ppt/slides/_rels/slide5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highspeedtraining.co.uk/?utm_source=insetpack2024&amp;utm_medium=insetpack2024&amp;utm_campaign=insetpack2024" TargetMode="External"/><Relationship Id="rId7"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hyperlink" Target="https://www.highspeedtraining.co.uk/hub/?utm_source=insetpack2024&amp;utm_medium=insetpack2024&amp;utm_campaign=insetpack2024"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hyperlink" Target="https://forms.gle/djQ1bQuFzxvMa7dXA" TargetMode="Externa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https://www.youtube.com/embed/0wBhxZI93yc?feature=oembed"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
        <p:cNvGrpSpPr/>
        <p:nvPr/>
      </p:nvGrpSpPr>
      <p:grpSpPr>
        <a:xfrm>
          <a:off x="0" y="0"/>
          <a:ext cx="0" cy="0"/>
          <a:chOff x="0" y="0"/>
          <a:chExt cx="0" cy="0"/>
        </a:xfrm>
      </p:grpSpPr>
      <p:sp>
        <p:nvSpPr>
          <p:cNvPr id="52" name="Google Shape;52;p19"/>
          <p:cNvSpPr txBox="1">
            <a:spLocks noGrp="1"/>
          </p:cNvSpPr>
          <p:nvPr>
            <p:ph type="title" idx="4294967295"/>
          </p:nvPr>
        </p:nvSpPr>
        <p:spPr>
          <a:xfrm>
            <a:off x="196801" y="1107600"/>
            <a:ext cx="8750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020"/>
              <a:t>Write your school name here</a:t>
            </a:r>
            <a:endParaRPr sz="3020"/>
          </a:p>
        </p:txBody>
      </p:sp>
      <p:sp>
        <p:nvSpPr>
          <p:cNvPr id="53" name="Google Shape;53;p19"/>
          <p:cNvSpPr txBox="1">
            <a:spLocks noGrp="1"/>
          </p:cNvSpPr>
          <p:nvPr>
            <p:ph type="body" idx="4294967295"/>
          </p:nvPr>
        </p:nvSpPr>
        <p:spPr>
          <a:xfrm>
            <a:off x="185851" y="2161300"/>
            <a:ext cx="8772300" cy="422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b="1" dirty="0">
                <a:solidFill>
                  <a:schemeClr val="accent2"/>
                </a:solidFill>
              </a:rPr>
              <a:t>Safeguarding</a:t>
            </a:r>
            <a:endParaRPr b="1" dirty="0">
              <a:solidFill>
                <a:schemeClr val="accent2"/>
              </a:solidFill>
            </a:endParaRPr>
          </a:p>
        </p:txBody>
      </p:sp>
      <p:sp>
        <p:nvSpPr>
          <p:cNvPr id="54" name="Google Shape;54;p19"/>
          <p:cNvSpPr txBox="1"/>
          <p:nvPr/>
        </p:nvSpPr>
        <p:spPr>
          <a:xfrm>
            <a:off x="3832201" y="1709600"/>
            <a:ext cx="14796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INSET 2024</a:t>
            </a:r>
            <a:endParaRPr sz="1800">
              <a:latin typeface="Chivo SemiBold"/>
              <a:ea typeface="Chivo SemiBold"/>
              <a:cs typeface="Chivo SemiBold"/>
              <a:sym typeface="Chivo SemiBold"/>
            </a:endParaRPr>
          </a:p>
        </p:txBody>
      </p:sp>
      <p:sp>
        <p:nvSpPr>
          <p:cNvPr id="55" name="Google Shape;55;p19"/>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56" name="Google Shape;56;p19"/>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8"/>
          <p:cNvSpPr txBox="1">
            <a:spLocks noGrp="1"/>
          </p:cNvSpPr>
          <p:nvPr>
            <p:ph type="title" idx="4294967295"/>
          </p:nvPr>
        </p:nvSpPr>
        <p:spPr>
          <a:xfrm>
            <a:off x="436200" y="1573200"/>
            <a:ext cx="4532400" cy="2148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300">
                <a:solidFill>
                  <a:srgbClr val="000000"/>
                </a:solidFill>
              </a:rPr>
              <a:t>The changes and updates have been compiled in this document, using the headings, subheadings and paragraph references from the guidance.</a:t>
            </a:r>
            <a:endParaRPr sz="2300">
              <a:solidFill>
                <a:schemeClr val="accent1"/>
              </a:solidFill>
            </a:endParaRPr>
          </a:p>
        </p:txBody>
      </p:sp>
      <p:pic>
        <p:nvPicPr>
          <p:cNvPr id="119" name="Google Shape;119;p28"/>
          <p:cNvPicPr preferRelativeResize="0"/>
          <p:nvPr/>
        </p:nvPicPr>
        <p:blipFill>
          <a:blip r:embed="rId4">
            <a:alphaModFix/>
          </a:blip>
          <a:stretch>
            <a:fillRect/>
          </a:stretch>
        </p:blipFill>
        <p:spPr>
          <a:xfrm>
            <a:off x="5487400" y="601449"/>
            <a:ext cx="2786175" cy="3940638"/>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9"/>
          <p:cNvSpPr txBox="1">
            <a:spLocks noGrp="1"/>
          </p:cNvSpPr>
          <p:nvPr>
            <p:ph type="title" idx="4294967295"/>
          </p:nvPr>
        </p:nvSpPr>
        <p:spPr>
          <a:xfrm>
            <a:off x="360000" y="1259988"/>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sp>
        <p:nvSpPr>
          <p:cNvPr id="125" name="Google Shape;125;p29"/>
          <p:cNvSpPr txBox="1">
            <a:spLocks noGrp="1"/>
          </p:cNvSpPr>
          <p:nvPr>
            <p:ph type="body" idx="4294967295"/>
          </p:nvPr>
        </p:nvSpPr>
        <p:spPr>
          <a:xfrm>
            <a:off x="360000" y="2036848"/>
            <a:ext cx="5180400" cy="1710300"/>
          </a:xfrm>
          <a:prstGeom prst="rect">
            <a:avLst/>
          </a:prstGeom>
        </p:spPr>
        <p:txBody>
          <a:bodyPr spcFirstLastPara="1" wrap="square" lIns="91425" tIns="91425" rIns="91425" bIns="91425" anchor="t" anchorCtr="0">
            <a:normAutofit lnSpcReduction="10000"/>
          </a:bodyPr>
          <a:lstStyle/>
          <a:p>
            <a:pPr marL="457200" lvl="0" indent="-317500" algn="l" rtl="0">
              <a:lnSpc>
                <a:spcPct val="150000"/>
              </a:lnSpc>
              <a:spcBef>
                <a:spcPts val="0"/>
              </a:spcBef>
              <a:spcAft>
                <a:spcPts val="0"/>
              </a:spcAft>
              <a:buClr>
                <a:srgbClr val="000000"/>
              </a:buClr>
              <a:buSzPts val="1400"/>
              <a:buChar char="●"/>
            </a:pPr>
            <a:r>
              <a:rPr lang="en-GB" sz="1400">
                <a:solidFill>
                  <a:srgbClr val="000000"/>
                </a:solidFill>
              </a:rPr>
              <a:t>Legislation and guidance change regularly, so it’s important that you always keep up to date with current guidance.</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a:solidFill>
                  <a:srgbClr val="000000"/>
                </a:solidFill>
              </a:rPr>
              <a:t>You can access the latest documents at: </a:t>
            </a:r>
            <a:r>
              <a:rPr lang="en-GB" sz="1400" u="sng">
                <a:solidFill>
                  <a:schemeClr val="hlink"/>
                </a:solidFill>
                <a:hlinkClick r:id="rId3"/>
              </a:rPr>
              <a:t>https://www.gov.uk/education/safeguarding-pupils</a:t>
            </a:r>
            <a:endParaRPr sz="1400">
              <a:solidFill>
                <a:srgbClr val="000000"/>
              </a:solidFill>
            </a:endParaRPr>
          </a:p>
        </p:txBody>
      </p:sp>
      <p:pic>
        <p:nvPicPr>
          <p:cNvPr id="126" name="Google Shape;126;p29"/>
          <p:cNvPicPr preferRelativeResize="0"/>
          <p:nvPr/>
        </p:nvPicPr>
        <p:blipFill rotWithShape="1">
          <a:blip r:embed="rId4">
            <a:alphaModFix/>
          </a:blip>
          <a:srcRect l="-4501" t="-4242" r="-4501" b="-4264"/>
          <a:stretch/>
        </p:blipFill>
        <p:spPr>
          <a:xfrm>
            <a:off x="5940075" y="1117700"/>
            <a:ext cx="2934026" cy="290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0"/>
          <p:cNvSpPr txBox="1">
            <a:spLocks noGrp="1"/>
          </p:cNvSpPr>
          <p:nvPr>
            <p:ph type="title" idx="4294967295"/>
          </p:nvPr>
        </p:nvSpPr>
        <p:spPr>
          <a:xfrm>
            <a:off x="4864200" y="551025"/>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132" name="Google Shape;132;p30"/>
          <p:cNvSpPr txBox="1">
            <a:spLocks noGrp="1"/>
          </p:cNvSpPr>
          <p:nvPr>
            <p:ph type="body" idx="4294967295"/>
          </p:nvPr>
        </p:nvSpPr>
        <p:spPr>
          <a:xfrm>
            <a:off x="4940400" y="25676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3"/>
              </a:rPr>
              <a:t>Keeping Children Safe in Education: Key Changes</a:t>
            </a:r>
            <a:endParaRPr sz="1400">
              <a:solidFill>
                <a:schemeClr val="accent3"/>
              </a:solidFill>
              <a:latin typeface="Chivo Medium"/>
              <a:ea typeface="Chivo Medium"/>
              <a:cs typeface="Chivo Medium"/>
              <a:sym typeface="Chivo Medium"/>
            </a:endParaRPr>
          </a:p>
        </p:txBody>
      </p:sp>
      <p:sp>
        <p:nvSpPr>
          <p:cNvPr id="133" name="Google Shape;133;p30"/>
          <p:cNvSpPr txBox="1">
            <a:spLocks noGrp="1"/>
          </p:cNvSpPr>
          <p:nvPr>
            <p:ph type="body" idx="4294967295"/>
          </p:nvPr>
        </p:nvSpPr>
        <p:spPr>
          <a:xfrm>
            <a:off x="6842100" y="25676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4"/>
              </a:rPr>
              <a:t>Working Together to Safeguard Children: Key Changes</a:t>
            </a:r>
            <a:endParaRPr sz="1900">
              <a:solidFill>
                <a:schemeClr val="accent3"/>
              </a:solidFill>
              <a:latin typeface="Chivo Medium"/>
              <a:ea typeface="Chivo Medium"/>
              <a:cs typeface="Chivo Medium"/>
              <a:sym typeface="Chivo Medium"/>
            </a:endParaRPr>
          </a:p>
        </p:txBody>
      </p:sp>
      <p:sp>
        <p:nvSpPr>
          <p:cNvPr id="134" name="Google Shape;134;p30"/>
          <p:cNvSpPr txBox="1">
            <a:spLocks noGrp="1"/>
          </p:cNvSpPr>
          <p:nvPr>
            <p:ph type="body" idx="4294967295"/>
          </p:nvPr>
        </p:nvSpPr>
        <p:spPr>
          <a:xfrm>
            <a:off x="4940400" y="35634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5"/>
              </a:rPr>
              <a:t>Safeguarding Children Legislation: Guidance for Schools</a:t>
            </a:r>
            <a:endParaRPr sz="1700">
              <a:solidFill>
                <a:schemeClr val="accent3"/>
              </a:solidFill>
              <a:latin typeface="Chivo Medium"/>
              <a:ea typeface="Chivo Medium"/>
              <a:cs typeface="Chivo Medium"/>
              <a:sym typeface="Chivo Medium"/>
            </a:endParaRPr>
          </a:p>
        </p:txBody>
      </p:sp>
      <p:sp>
        <p:nvSpPr>
          <p:cNvPr id="135" name="Google Shape;135;p30"/>
          <p:cNvSpPr txBox="1">
            <a:spLocks noGrp="1"/>
          </p:cNvSpPr>
          <p:nvPr>
            <p:ph type="body" idx="4294967295"/>
          </p:nvPr>
        </p:nvSpPr>
        <p:spPr>
          <a:xfrm>
            <a:off x="6842100" y="35634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6"/>
              </a:rPr>
              <a:t>Safeguarding Courses</a:t>
            </a:r>
            <a:endParaRPr sz="2000">
              <a:solidFill>
                <a:schemeClr val="accent3"/>
              </a:solidFill>
              <a:latin typeface="Chivo Medium"/>
              <a:ea typeface="Chivo Medium"/>
              <a:cs typeface="Chivo Medium"/>
              <a:sym typeface="Chivo Medium"/>
            </a:endParaRPr>
          </a:p>
        </p:txBody>
      </p:sp>
      <p:sp>
        <p:nvSpPr>
          <p:cNvPr id="136" name="Google Shape;136;p30"/>
          <p:cNvSpPr txBox="1"/>
          <p:nvPr/>
        </p:nvSpPr>
        <p:spPr>
          <a:xfrm>
            <a:off x="4864200" y="1733313"/>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chemeClr val="accent2"/>
                </a:solidFill>
                <a:latin typeface="Chivo"/>
                <a:ea typeface="Chivo"/>
                <a:cs typeface="Chivo"/>
                <a:sym typeface="Chivo"/>
              </a:rPr>
              <a:t>If you would like to find out more about the topics we’ve covered in this section, visit the following links:</a:t>
            </a:r>
            <a:endParaRPr/>
          </a:p>
        </p:txBody>
      </p:sp>
      <p:pic>
        <p:nvPicPr>
          <p:cNvPr id="137" name="Google Shape;137;p30"/>
          <p:cNvPicPr preferRelativeResize="0"/>
          <p:nvPr/>
        </p:nvPicPr>
        <p:blipFill>
          <a:blip r:embed="rId7">
            <a:alphaModFix/>
          </a:blip>
          <a:stretch>
            <a:fillRect/>
          </a:stretch>
        </p:blipFill>
        <p:spPr>
          <a:xfrm>
            <a:off x="360000" y="861825"/>
            <a:ext cx="3866501" cy="3379426"/>
          </a:xfrm>
          <a:prstGeom prst="rect">
            <a:avLst/>
          </a:prstGeom>
          <a:noFill/>
          <a:ln>
            <a:noFill/>
          </a:ln>
        </p:spPr>
      </p:pic>
      <p:pic>
        <p:nvPicPr>
          <p:cNvPr id="138" name="Google Shape;138;p30"/>
          <p:cNvPicPr preferRelativeResize="0"/>
          <p:nvPr/>
        </p:nvPicPr>
        <p:blipFill>
          <a:blip r:embed="rId8">
            <a:alphaModFix/>
          </a:blip>
          <a:stretch>
            <a:fillRect/>
          </a:stretch>
        </p:blipFill>
        <p:spPr>
          <a:xfrm>
            <a:off x="4864200" y="2737925"/>
            <a:ext cx="115551" cy="115551"/>
          </a:xfrm>
          <a:prstGeom prst="rect">
            <a:avLst/>
          </a:prstGeom>
          <a:noFill/>
          <a:ln>
            <a:noFill/>
          </a:ln>
        </p:spPr>
      </p:pic>
      <p:pic>
        <p:nvPicPr>
          <p:cNvPr id="139" name="Google Shape;139;p30"/>
          <p:cNvPicPr preferRelativeResize="0"/>
          <p:nvPr/>
        </p:nvPicPr>
        <p:blipFill>
          <a:blip r:embed="rId8">
            <a:alphaModFix/>
          </a:blip>
          <a:stretch>
            <a:fillRect/>
          </a:stretch>
        </p:blipFill>
        <p:spPr>
          <a:xfrm>
            <a:off x="6784325" y="2737925"/>
            <a:ext cx="115551" cy="115551"/>
          </a:xfrm>
          <a:prstGeom prst="rect">
            <a:avLst/>
          </a:prstGeom>
          <a:noFill/>
          <a:ln>
            <a:noFill/>
          </a:ln>
        </p:spPr>
      </p:pic>
      <p:pic>
        <p:nvPicPr>
          <p:cNvPr id="140" name="Google Shape;140;p30"/>
          <p:cNvPicPr preferRelativeResize="0"/>
          <p:nvPr/>
        </p:nvPicPr>
        <p:blipFill>
          <a:blip r:embed="rId8">
            <a:alphaModFix/>
          </a:blip>
          <a:stretch>
            <a:fillRect/>
          </a:stretch>
        </p:blipFill>
        <p:spPr>
          <a:xfrm>
            <a:off x="4864200" y="3731150"/>
            <a:ext cx="115551" cy="115551"/>
          </a:xfrm>
          <a:prstGeom prst="rect">
            <a:avLst/>
          </a:prstGeom>
          <a:noFill/>
          <a:ln>
            <a:noFill/>
          </a:ln>
        </p:spPr>
      </p:pic>
      <p:pic>
        <p:nvPicPr>
          <p:cNvPr id="141" name="Google Shape;141;p30"/>
          <p:cNvPicPr preferRelativeResize="0"/>
          <p:nvPr/>
        </p:nvPicPr>
        <p:blipFill>
          <a:blip r:embed="rId8">
            <a:alphaModFix/>
          </a:blip>
          <a:stretch>
            <a:fillRect/>
          </a:stretch>
        </p:blipFill>
        <p:spPr>
          <a:xfrm>
            <a:off x="6784325" y="3731150"/>
            <a:ext cx="115551" cy="115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1"/>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147" name="Google Shape;147;p31"/>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2</a:t>
            </a:r>
            <a:endParaRPr/>
          </a:p>
        </p:txBody>
      </p:sp>
      <p:sp>
        <p:nvSpPr>
          <p:cNvPr id="148" name="Google Shape;148;p31"/>
          <p:cNvSpPr txBox="1"/>
          <p:nvPr/>
        </p:nvSpPr>
        <p:spPr>
          <a:xfrm>
            <a:off x="1285450" y="1183800"/>
            <a:ext cx="65730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solidFill>
                  <a:srgbClr val="0F1422"/>
                </a:solidFill>
                <a:latin typeface="PT Serif"/>
                <a:ea typeface="PT Serif"/>
                <a:cs typeface="PT Serif"/>
                <a:sym typeface="PT Serif"/>
              </a:rPr>
              <a:t>The four main types of abuse</a:t>
            </a:r>
            <a:endParaRPr sz="3020">
              <a:solidFill>
                <a:srgbClr val="0F1422"/>
              </a:solidFill>
              <a:latin typeface="PT Serif"/>
              <a:ea typeface="PT Serif"/>
              <a:cs typeface="PT Serif"/>
              <a:sym typeface="PT Serif"/>
            </a:endParaRPr>
          </a:p>
          <a:p>
            <a:pPr marL="0" lvl="0" indent="0" algn="ctr" rtl="0">
              <a:spcBef>
                <a:spcPts val="1200"/>
              </a:spcBef>
              <a:spcAft>
                <a:spcPts val="0"/>
              </a:spcAft>
              <a:buNone/>
            </a:pPr>
            <a:endParaRPr sz="3020">
              <a:solidFill>
                <a:srgbClr val="0F1422"/>
              </a:solidFill>
              <a:latin typeface="PT Serif"/>
              <a:ea typeface="PT Serif"/>
              <a:cs typeface="PT Serif"/>
              <a:sym typeface="PT Serif"/>
            </a:endParaRPr>
          </a:p>
        </p:txBody>
      </p:sp>
      <p:sp>
        <p:nvSpPr>
          <p:cNvPr id="149" name="Google Shape;149;p31"/>
          <p:cNvSpPr txBox="1"/>
          <p:nvPr/>
        </p:nvSpPr>
        <p:spPr>
          <a:xfrm>
            <a:off x="196800" y="17619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153"/>
        <p:cNvGrpSpPr/>
        <p:nvPr/>
      </p:nvGrpSpPr>
      <p:grpSpPr>
        <a:xfrm>
          <a:off x="0" y="0"/>
          <a:ext cx="0" cy="0"/>
          <a:chOff x="0" y="0"/>
          <a:chExt cx="0" cy="0"/>
        </a:xfrm>
      </p:grpSpPr>
      <p:sp>
        <p:nvSpPr>
          <p:cNvPr id="154" name="Google Shape;154;p32"/>
          <p:cNvSpPr txBox="1">
            <a:spLocks noGrp="1"/>
          </p:cNvSpPr>
          <p:nvPr>
            <p:ph type="title"/>
          </p:nvPr>
        </p:nvSpPr>
        <p:spPr>
          <a:xfrm>
            <a:off x="196825" y="270000"/>
            <a:ext cx="8750400" cy="75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Child abuse is often categorised into four types</a:t>
            </a:r>
            <a:endParaRPr/>
          </a:p>
        </p:txBody>
      </p:sp>
      <p:sp>
        <p:nvSpPr>
          <p:cNvPr id="155" name="Google Shape;155;p32"/>
          <p:cNvSpPr txBox="1">
            <a:spLocks noGrp="1"/>
          </p:cNvSpPr>
          <p:nvPr>
            <p:ph type="body" idx="1"/>
          </p:nvPr>
        </p:nvSpPr>
        <p:spPr>
          <a:xfrm>
            <a:off x="1782350" y="1620025"/>
            <a:ext cx="2003700" cy="487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Physical abuse</a:t>
            </a:r>
            <a:endParaRPr sz="1800">
              <a:solidFill>
                <a:schemeClr val="accent1"/>
              </a:solidFill>
              <a:latin typeface="Chivo Medium"/>
              <a:ea typeface="Chivo Medium"/>
              <a:cs typeface="Chivo Medium"/>
              <a:sym typeface="Chivo Medium"/>
            </a:endParaRPr>
          </a:p>
        </p:txBody>
      </p:sp>
      <p:sp>
        <p:nvSpPr>
          <p:cNvPr id="156" name="Google Shape;156;p32"/>
          <p:cNvSpPr txBox="1"/>
          <p:nvPr/>
        </p:nvSpPr>
        <p:spPr>
          <a:xfrm>
            <a:off x="3170775" y="2304050"/>
            <a:ext cx="28023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What does this include?</a:t>
            </a:r>
            <a:endParaRPr sz="1800">
              <a:latin typeface="Chivo SemiBold"/>
              <a:ea typeface="Chivo SemiBold"/>
              <a:cs typeface="Chivo SemiBold"/>
              <a:sym typeface="Chivo SemiBold"/>
            </a:endParaRPr>
          </a:p>
        </p:txBody>
      </p:sp>
      <p:sp>
        <p:nvSpPr>
          <p:cNvPr id="157" name="Google Shape;157;p32"/>
          <p:cNvSpPr txBox="1">
            <a:spLocks noGrp="1"/>
          </p:cNvSpPr>
          <p:nvPr>
            <p:ph type="body" idx="1"/>
          </p:nvPr>
        </p:nvSpPr>
        <p:spPr>
          <a:xfrm>
            <a:off x="2499550" y="3699000"/>
            <a:ext cx="2153700" cy="487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Emotional abuse</a:t>
            </a:r>
            <a:endParaRPr sz="1800">
              <a:solidFill>
                <a:schemeClr val="accent1"/>
              </a:solidFill>
              <a:latin typeface="Chivo Medium"/>
              <a:ea typeface="Chivo Medium"/>
              <a:cs typeface="Chivo Medium"/>
              <a:sym typeface="Chivo Medium"/>
            </a:endParaRPr>
          </a:p>
        </p:txBody>
      </p:sp>
      <p:sp>
        <p:nvSpPr>
          <p:cNvPr id="158" name="Google Shape;158;p32"/>
          <p:cNvSpPr txBox="1">
            <a:spLocks noGrp="1"/>
          </p:cNvSpPr>
          <p:nvPr>
            <p:ph type="body" idx="1"/>
          </p:nvPr>
        </p:nvSpPr>
        <p:spPr>
          <a:xfrm>
            <a:off x="6619050" y="3762325"/>
            <a:ext cx="1699800" cy="487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Sexual abuse</a:t>
            </a:r>
            <a:endParaRPr sz="1800">
              <a:solidFill>
                <a:schemeClr val="accent1"/>
              </a:solidFill>
              <a:latin typeface="Chivo Medium"/>
              <a:ea typeface="Chivo Medium"/>
              <a:cs typeface="Chivo Medium"/>
              <a:sym typeface="Chivo Medium"/>
            </a:endParaRPr>
          </a:p>
        </p:txBody>
      </p:sp>
      <p:sp>
        <p:nvSpPr>
          <p:cNvPr id="159" name="Google Shape;159;p32"/>
          <p:cNvSpPr txBox="1">
            <a:spLocks noGrp="1"/>
          </p:cNvSpPr>
          <p:nvPr>
            <p:ph type="body" idx="1"/>
          </p:nvPr>
        </p:nvSpPr>
        <p:spPr>
          <a:xfrm>
            <a:off x="7689675" y="1858900"/>
            <a:ext cx="1257600" cy="487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Neglect</a:t>
            </a:r>
            <a:endParaRPr sz="1800">
              <a:solidFill>
                <a:schemeClr val="accent1"/>
              </a:solidFill>
              <a:latin typeface="Chivo Medium"/>
              <a:ea typeface="Chivo Medium"/>
              <a:cs typeface="Chivo Medium"/>
              <a:sym typeface="Chivo Medium"/>
            </a:endParaRPr>
          </a:p>
        </p:txBody>
      </p:sp>
      <p:pic>
        <p:nvPicPr>
          <p:cNvPr id="160" name="Google Shape;160;p32"/>
          <p:cNvPicPr preferRelativeResize="0"/>
          <p:nvPr/>
        </p:nvPicPr>
        <p:blipFill>
          <a:blip r:embed="rId3">
            <a:alphaModFix/>
          </a:blip>
          <a:stretch>
            <a:fillRect/>
          </a:stretch>
        </p:blipFill>
        <p:spPr>
          <a:xfrm>
            <a:off x="915131" y="3022850"/>
            <a:ext cx="1840094" cy="1840093"/>
          </a:xfrm>
          <a:prstGeom prst="rect">
            <a:avLst/>
          </a:prstGeom>
          <a:noFill/>
          <a:ln>
            <a:noFill/>
          </a:ln>
        </p:spPr>
      </p:pic>
      <p:pic>
        <p:nvPicPr>
          <p:cNvPr id="161" name="Google Shape;161;p32"/>
          <p:cNvPicPr preferRelativeResize="0"/>
          <p:nvPr/>
        </p:nvPicPr>
        <p:blipFill>
          <a:blip r:embed="rId4">
            <a:alphaModFix/>
          </a:blip>
          <a:stretch>
            <a:fillRect/>
          </a:stretch>
        </p:blipFill>
        <p:spPr>
          <a:xfrm>
            <a:off x="196725" y="943875"/>
            <a:ext cx="1840094" cy="1840093"/>
          </a:xfrm>
          <a:prstGeom prst="rect">
            <a:avLst/>
          </a:prstGeom>
          <a:noFill/>
          <a:ln>
            <a:noFill/>
          </a:ln>
        </p:spPr>
      </p:pic>
      <p:pic>
        <p:nvPicPr>
          <p:cNvPr id="162" name="Google Shape;162;p32"/>
          <p:cNvPicPr preferRelativeResize="0"/>
          <p:nvPr/>
        </p:nvPicPr>
        <p:blipFill>
          <a:blip r:embed="rId5">
            <a:alphaModFix/>
          </a:blip>
          <a:stretch>
            <a:fillRect/>
          </a:stretch>
        </p:blipFill>
        <p:spPr>
          <a:xfrm>
            <a:off x="5027800" y="3086183"/>
            <a:ext cx="1840094" cy="1840093"/>
          </a:xfrm>
          <a:prstGeom prst="rect">
            <a:avLst/>
          </a:prstGeom>
          <a:noFill/>
          <a:ln>
            <a:noFill/>
          </a:ln>
        </p:spPr>
      </p:pic>
      <p:pic>
        <p:nvPicPr>
          <p:cNvPr id="163" name="Google Shape;163;p32"/>
          <p:cNvPicPr preferRelativeResize="0"/>
          <p:nvPr/>
        </p:nvPicPr>
        <p:blipFill>
          <a:blip r:embed="rId6">
            <a:alphaModFix/>
          </a:blip>
          <a:stretch>
            <a:fillRect/>
          </a:stretch>
        </p:blipFill>
        <p:spPr>
          <a:xfrm>
            <a:off x="6105819" y="1182745"/>
            <a:ext cx="1840094" cy="18400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3"/>
          <p:cNvSpPr txBox="1">
            <a:spLocks noGrp="1"/>
          </p:cNvSpPr>
          <p:nvPr>
            <p:ph type="title" idx="4294967295"/>
          </p:nvPr>
        </p:nvSpPr>
        <p:spPr>
          <a:xfrm>
            <a:off x="360000" y="1170150"/>
            <a:ext cx="3951600" cy="2803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00000"/>
                </a:solidFill>
              </a:rPr>
              <a:t>Physical abuse</a:t>
            </a:r>
            <a:br>
              <a:rPr lang="en-GB">
                <a:solidFill>
                  <a:srgbClr val="000000"/>
                </a:solidFill>
              </a:rPr>
            </a:br>
            <a:br>
              <a:rPr lang="en-GB" sz="1300">
                <a:solidFill>
                  <a:schemeClr val="dk2"/>
                </a:solidFill>
                <a:latin typeface="Chivo"/>
                <a:ea typeface="Chivo"/>
                <a:cs typeface="Chivo"/>
                <a:sym typeface="Chivo"/>
              </a:rPr>
            </a:br>
            <a:r>
              <a:rPr lang="en-GB" sz="1300">
                <a:solidFill>
                  <a:schemeClr val="dk2"/>
                </a:solidFill>
                <a:latin typeface="Chivo"/>
                <a:ea typeface="Chivo"/>
                <a:cs typeface="Chivo"/>
                <a:sym typeface="Chivo"/>
              </a:rPr>
              <a:t>Physical abuse is when someone intentionally causes physical harm to a child. This includes hitting, shaking, throwing, poisoning, burning, or scalding, drowning, suffocating, or otherwise causing physical harm.</a:t>
            </a:r>
            <a:br>
              <a:rPr lang="en-GB" sz="1300">
                <a:solidFill>
                  <a:schemeClr val="dk2"/>
                </a:solidFill>
                <a:latin typeface="Chivo"/>
                <a:ea typeface="Chivo"/>
                <a:cs typeface="Chivo"/>
                <a:sym typeface="Chivo"/>
              </a:rPr>
            </a:br>
            <a:endParaRPr sz="1300">
              <a:solidFill>
                <a:schemeClr val="dk2"/>
              </a:solidFill>
              <a:latin typeface="Chivo"/>
              <a:ea typeface="Chivo"/>
              <a:cs typeface="Chivo"/>
              <a:sym typeface="Chivo"/>
            </a:endParaRPr>
          </a:p>
          <a:p>
            <a:pPr marL="0" lvl="0" indent="0" algn="l" rtl="0">
              <a:spcBef>
                <a:spcPts val="0"/>
              </a:spcBef>
              <a:spcAft>
                <a:spcPts val="0"/>
              </a:spcAft>
              <a:buNone/>
            </a:pPr>
            <a:r>
              <a:rPr lang="en-GB" sz="1300">
                <a:solidFill>
                  <a:srgbClr val="000000"/>
                </a:solidFill>
                <a:latin typeface="Chivo"/>
                <a:ea typeface="Chivo"/>
                <a:cs typeface="Chivo"/>
                <a:sym typeface="Chivo"/>
              </a:rPr>
              <a:t>Physical harm may also be caused when a parent or carer fabricates the symptoms of, or deliberately induces, illness in a child  (Fabricated Induced Illness – FII).</a:t>
            </a:r>
            <a:endParaRPr sz="2900">
              <a:solidFill>
                <a:srgbClr val="000000"/>
              </a:solidFill>
            </a:endParaRPr>
          </a:p>
        </p:txBody>
      </p:sp>
      <p:sp>
        <p:nvSpPr>
          <p:cNvPr id="169" name="Google Shape;169;p33"/>
          <p:cNvSpPr txBox="1"/>
          <p:nvPr/>
        </p:nvSpPr>
        <p:spPr>
          <a:xfrm>
            <a:off x="4846288" y="1045950"/>
            <a:ext cx="2373900" cy="422400"/>
          </a:xfrm>
          <a:prstGeom prst="rect">
            <a:avLst/>
          </a:prstGeom>
          <a:solidFill>
            <a:schemeClr val="accent2"/>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sp>
        <p:nvSpPr>
          <p:cNvPr id="170" name="Google Shape;170;p33"/>
          <p:cNvSpPr txBox="1">
            <a:spLocks noGrp="1"/>
          </p:cNvSpPr>
          <p:nvPr>
            <p:ph type="body" idx="4294967295"/>
          </p:nvPr>
        </p:nvSpPr>
        <p:spPr>
          <a:xfrm>
            <a:off x="4865475" y="1643875"/>
            <a:ext cx="2880600" cy="487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Bruises</a:t>
            </a:r>
            <a:endParaRPr sz="1300">
              <a:solidFill>
                <a:schemeClr val="accent1"/>
              </a:solidFill>
              <a:latin typeface="Chivo Medium"/>
              <a:ea typeface="Chivo Medium"/>
              <a:cs typeface="Chivo Medium"/>
              <a:sym typeface="Chivo Medium"/>
            </a:endParaRPr>
          </a:p>
        </p:txBody>
      </p:sp>
      <p:sp>
        <p:nvSpPr>
          <p:cNvPr id="171" name="Google Shape;171;p33"/>
          <p:cNvSpPr txBox="1">
            <a:spLocks noGrp="1"/>
          </p:cNvSpPr>
          <p:nvPr>
            <p:ph type="body" idx="4294967295"/>
          </p:nvPr>
        </p:nvSpPr>
        <p:spPr>
          <a:xfrm>
            <a:off x="4865475" y="2034890"/>
            <a:ext cx="2880600" cy="487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Scarring</a:t>
            </a:r>
            <a:endParaRPr sz="1300">
              <a:solidFill>
                <a:schemeClr val="accent1"/>
              </a:solidFill>
              <a:latin typeface="Chivo Medium"/>
              <a:ea typeface="Chivo Medium"/>
              <a:cs typeface="Chivo Medium"/>
              <a:sym typeface="Chivo Medium"/>
            </a:endParaRPr>
          </a:p>
        </p:txBody>
      </p:sp>
      <p:sp>
        <p:nvSpPr>
          <p:cNvPr id="172" name="Google Shape;172;p33"/>
          <p:cNvSpPr txBox="1">
            <a:spLocks noGrp="1"/>
          </p:cNvSpPr>
          <p:nvPr>
            <p:ph type="body" idx="4294967295"/>
          </p:nvPr>
        </p:nvSpPr>
        <p:spPr>
          <a:xfrm>
            <a:off x="4865475" y="2425906"/>
            <a:ext cx="2880600" cy="487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Burns or scalds</a:t>
            </a:r>
            <a:endParaRPr sz="1300">
              <a:solidFill>
                <a:schemeClr val="accent1"/>
              </a:solidFill>
              <a:latin typeface="Chivo Medium"/>
              <a:ea typeface="Chivo Medium"/>
              <a:cs typeface="Chivo Medium"/>
              <a:sym typeface="Chivo Medium"/>
            </a:endParaRPr>
          </a:p>
        </p:txBody>
      </p:sp>
      <p:sp>
        <p:nvSpPr>
          <p:cNvPr id="173" name="Google Shape;173;p33"/>
          <p:cNvSpPr txBox="1">
            <a:spLocks noGrp="1"/>
          </p:cNvSpPr>
          <p:nvPr>
            <p:ph type="body" idx="4294967295"/>
          </p:nvPr>
        </p:nvSpPr>
        <p:spPr>
          <a:xfrm>
            <a:off x="4865475" y="2816921"/>
            <a:ext cx="2880600" cy="487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Fractures</a:t>
            </a:r>
            <a:endParaRPr sz="1300">
              <a:solidFill>
                <a:schemeClr val="accent1"/>
              </a:solidFill>
              <a:latin typeface="Chivo Medium"/>
              <a:ea typeface="Chivo Medium"/>
              <a:cs typeface="Chivo Medium"/>
              <a:sym typeface="Chivo Medium"/>
            </a:endParaRPr>
          </a:p>
        </p:txBody>
      </p:sp>
      <p:sp>
        <p:nvSpPr>
          <p:cNvPr id="174" name="Google Shape;174;p33"/>
          <p:cNvSpPr txBox="1">
            <a:spLocks noGrp="1"/>
          </p:cNvSpPr>
          <p:nvPr>
            <p:ph type="body" idx="4294967295"/>
          </p:nvPr>
        </p:nvSpPr>
        <p:spPr>
          <a:xfrm>
            <a:off x="4865475" y="3207937"/>
            <a:ext cx="2880600" cy="487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Bite marks</a:t>
            </a:r>
            <a:endParaRPr sz="1300">
              <a:solidFill>
                <a:schemeClr val="accent1"/>
              </a:solidFill>
              <a:latin typeface="Chivo Medium"/>
              <a:ea typeface="Chivo Medium"/>
              <a:cs typeface="Chivo Medium"/>
              <a:sym typeface="Chivo Medium"/>
            </a:endParaRPr>
          </a:p>
        </p:txBody>
      </p:sp>
      <p:sp>
        <p:nvSpPr>
          <p:cNvPr id="175" name="Google Shape;175;p33"/>
          <p:cNvSpPr txBox="1">
            <a:spLocks noGrp="1"/>
          </p:cNvSpPr>
          <p:nvPr>
            <p:ph type="body" idx="4294967295"/>
          </p:nvPr>
        </p:nvSpPr>
        <p:spPr>
          <a:xfrm>
            <a:off x="4865475" y="3598952"/>
            <a:ext cx="3450300" cy="422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Drowsiness, seizures and vomiting</a:t>
            </a:r>
            <a:endParaRPr sz="1300">
              <a:solidFill>
                <a:srgbClr val="000000"/>
              </a:solidFill>
              <a:latin typeface="Chivo Medium"/>
              <a:ea typeface="Chivo Medium"/>
              <a:cs typeface="Chivo Medium"/>
              <a:sym typeface="Chivo Medium"/>
            </a:endParaRPr>
          </a:p>
        </p:txBody>
      </p:sp>
      <p:pic>
        <p:nvPicPr>
          <p:cNvPr id="176" name="Google Shape;176;p33"/>
          <p:cNvPicPr preferRelativeResize="0"/>
          <p:nvPr/>
        </p:nvPicPr>
        <p:blipFill>
          <a:blip r:embed="rId3">
            <a:alphaModFix/>
          </a:blip>
          <a:stretch>
            <a:fillRect/>
          </a:stretch>
        </p:blipFill>
        <p:spPr>
          <a:xfrm>
            <a:off x="7737274" y="0"/>
            <a:ext cx="1406726" cy="14067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4"/>
          <p:cNvSpPr txBox="1">
            <a:spLocks noGrp="1"/>
          </p:cNvSpPr>
          <p:nvPr>
            <p:ph type="title" idx="4294967295"/>
          </p:nvPr>
        </p:nvSpPr>
        <p:spPr>
          <a:xfrm>
            <a:off x="360000" y="386250"/>
            <a:ext cx="3960300" cy="437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dirty="0">
                <a:solidFill>
                  <a:schemeClr val="dk2"/>
                </a:solidFill>
              </a:rPr>
              <a:t>Emotional abuse</a:t>
            </a:r>
            <a:endParaRPr dirty="0">
              <a:solidFill>
                <a:schemeClr val="dk2"/>
              </a:solidFill>
            </a:endParaRPr>
          </a:p>
          <a:p>
            <a:pPr marL="0" lvl="0" indent="0" algn="l" rtl="0">
              <a:spcBef>
                <a:spcPts val="800"/>
              </a:spcBef>
              <a:spcAft>
                <a:spcPts val="0"/>
              </a:spcAft>
              <a:buClr>
                <a:srgbClr val="000000"/>
              </a:buClr>
              <a:buSzPts val="852"/>
              <a:buFont typeface="Arial"/>
              <a:buNone/>
            </a:pPr>
            <a:r>
              <a:rPr lang="en-GB" sz="1100" dirty="0">
                <a:solidFill>
                  <a:schemeClr val="dk2"/>
                </a:solidFill>
                <a:latin typeface="Chivo"/>
                <a:ea typeface="Chivo"/>
                <a:cs typeface="Chivo"/>
                <a:sym typeface="Chivo"/>
              </a:rPr>
              <a:t>Emotional abuse refers to the persistent emotional maltreatment of a child such as to cause severe and persistent adverse effects on the child’s emotional development. </a:t>
            </a:r>
            <a:br>
              <a:rPr lang="en-GB" sz="1100" dirty="0">
                <a:solidFill>
                  <a:schemeClr val="dk2"/>
                </a:solidFill>
                <a:latin typeface="Chivo"/>
                <a:ea typeface="Chivo"/>
                <a:cs typeface="Chivo"/>
                <a:sym typeface="Chivo"/>
              </a:rPr>
            </a:br>
            <a:br>
              <a:rPr lang="en-GB" sz="1100" dirty="0">
                <a:solidFill>
                  <a:schemeClr val="dk2"/>
                </a:solidFill>
                <a:latin typeface="Chivo"/>
                <a:ea typeface="Chivo"/>
                <a:cs typeface="Chivo"/>
                <a:sym typeface="Chivo"/>
              </a:rPr>
            </a:br>
            <a:r>
              <a:rPr lang="en-GB" sz="1100" dirty="0">
                <a:solidFill>
                  <a:schemeClr val="dk2"/>
                </a:solidFill>
                <a:latin typeface="Chivo"/>
                <a:ea typeface="Chivo"/>
                <a:cs typeface="Chivo"/>
                <a:sym typeface="Chivo"/>
              </a:rPr>
              <a:t>This includes trying to scare, humiliate, isolate or ignore a child:</a:t>
            </a:r>
            <a:endParaRPr sz="1100" dirty="0">
              <a:solidFill>
                <a:schemeClr val="dk2"/>
              </a:solidFill>
              <a:latin typeface="Chivo"/>
              <a:ea typeface="Chivo"/>
              <a:cs typeface="Chivo"/>
              <a:sym typeface="Chivo"/>
            </a:endParaRPr>
          </a:p>
          <a:p>
            <a:pPr marL="457200" lvl="0" indent="-298450" algn="l" rtl="0">
              <a:spcBef>
                <a:spcPts val="800"/>
              </a:spcBef>
              <a:spcAft>
                <a:spcPts val="0"/>
              </a:spcAft>
              <a:buClr>
                <a:schemeClr val="dk2"/>
              </a:buClr>
              <a:buSzPts val="1100"/>
              <a:buFont typeface="Chivo"/>
              <a:buChar char="●"/>
            </a:pPr>
            <a:r>
              <a:rPr lang="en-GB" sz="1100" dirty="0">
                <a:solidFill>
                  <a:schemeClr val="dk2"/>
                </a:solidFill>
                <a:latin typeface="Chivo"/>
                <a:ea typeface="Chivo"/>
                <a:cs typeface="Chivo"/>
                <a:sym typeface="Chivo"/>
              </a:rPr>
              <a:t>Telling children they are worthless unloved or inadequate.  </a:t>
            </a:r>
            <a:endParaRPr sz="1100" dirty="0">
              <a:solidFill>
                <a:schemeClr val="dk2"/>
              </a:solidFill>
              <a:latin typeface="Chivo"/>
              <a:ea typeface="Chivo"/>
              <a:cs typeface="Chivo"/>
              <a:sym typeface="Chivo"/>
            </a:endParaRPr>
          </a:p>
          <a:p>
            <a:pPr marL="457200" lvl="0" indent="-298450" algn="l" rtl="0">
              <a:spcBef>
                <a:spcPts val="0"/>
              </a:spcBef>
              <a:spcAft>
                <a:spcPts val="0"/>
              </a:spcAft>
              <a:buClr>
                <a:schemeClr val="dk2"/>
              </a:buClr>
              <a:buSzPts val="1100"/>
              <a:buFont typeface="Chivo"/>
              <a:buChar char="●"/>
            </a:pPr>
            <a:r>
              <a:rPr lang="en-GB" sz="1100" dirty="0">
                <a:solidFill>
                  <a:schemeClr val="dk2"/>
                </a:solidFill>
                <a:latin typeface="Chivo"/>
                <a:ea typeface="Chivo"/>
                <a:cs typeface="Chivo"/>
                <a:sym typeface="Chivo"/>
              </a:rPr>
              <a:t>Not giving the child opportunities to express their views, deliberately silencing them or ‘making fun’ of what they say or how they communicate.</a:t>
            </a:r>
            <a:endParaRPr sz="1100" dirty="0">
              <a:solidFill>
                <a:schemeClr val="dk2"/>
              </a:solidFill>
              <a:latin typeface="Chivo"/>
              <a:ea typeface="Chivo"/>
              <a:cs typeface="Chivo"/>
              <a:sym typeface="Chivo"/>
            </a:endParaRPr>
          </a:p>
          <a:p>
            <a:pPr marL="457200" lvl="0" indent="-298450" algn="l" rtl="0">
              <a:spcBef>
                <a:spcPts val="0"/>
              </a:spcBef>
              <a:spcAft>
                <a:spcPts val="0"/>
              </a:spcAft>
              <a:buClr>
                <a:schemeClr val="dk2"/>
              </a:buClr>
              <a:buSzPts val="1100"/>
              <a:buFont typeface="Chivo"/>
              <a:buChar char="●"/>
            </a:pPr>
            <a:r>
              <a:rPr lang="en-GB" sz="1100" dirty="0">
                <a:solidFill>
                  <a:schemeClr val="dk2"/>
                </a:solidFill>
                <a:latin typeface="Chivo"/>
                <a:ea typeface="Chivo"/>
                <a:cs typeface="Chivo"/>
                <a:sym typeface="Chivo"/>
              </a:rPr>
              <a:t>Age or developmentally inappropriate expectations being imposed. Either beyond a child’s developmental capability or overprotection and limitation of exploration and learning, or preventing the child participating in normal social interaction.</a:t>
            </a:r>
            <a:endParaRPr sz="1100" dirty="0">
              <a:solidFill>
                <a:schemeClr val="dk2"/>
              </a:solidFill>
              <a:latin typeface="Chivo"/>
              <a:ea typeface="Chivo"/>
              <a:cs typeface="Chivo"/>
              <a:sym typeface="Chivo"/>
            </a:endParaRPr>
          </a:p>
          <a:p>
            <a:pPr marL="457200" lvl="0" indent="-298450" algn="l" rtl="0">
              <a:spcBef>
                <a:spcPts val="0"/>
              </a:spcBef>
              <a:spcAft>
                <a:spcPts val="0"/>
              </a:spcAft>
              <a:buClr>
                <a:schemeClr val="dk2"/>
              </a:buClr>
              <a:buSzPts val="1100"/>
              <a:buFont typeface="Chivo"/>
              <a:buChar char="●"/>
            </a:pPr>
            <a:r>
              <a:rPr lang="en-GB" sz="1100" dirty="0">
                <a:solidFill>
                  <a:schemeClr val="dk2"/>
                </a:solidFill>
                <a:latin typeface="Chivo"/>
                <a:ea typeface="Chivo"/>
                <a:cs typeface="Chivo"/>
                <a:sym typeface="Chivo"/>
              </a:rPr>
              <a:t>Serious bullying (including cyberbullying) causing children frequently to feel frightened or in danger, or the exploitation or corruption of children. </a:t>
            </a:r>
            <a:endParaRPr sz="1100" dirty="0">
              <a:solidFill>
                <a:schemeClr val="dk2"/>
              </a:solidFill>
              <a:latin typeface="Chivo"/>
              <a:ea typeface="Chivo"/>
              <a:cs typeface="Chivo"/>
              <a:sym typeface="Chivo"/>
            </a:endParaRPr>
          </a:p>
        </p:txBody>
      </p:sp>
      <p:sp>
        <p:nvSpPr>
          <p:cNvPr id="182" name="Google Shape;182;p34"/>
          <p:cNvSpPr txBox="1">
            <a:spLocks noGrp="1"/>
          </p:cNvSpPr>
          <p:nvPr>
            <p:ph type="body" idx="4294967295"/>
          </p:nvPr>
        </p:nvSpPr>
        <p:spPr>
          <a:xfrm>
            <a:off x="4859700" y="1191475"/>
            <a:ext cx="3960300" cy="4878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Lacking social skills</a:t>
            </a:r>
            <a:endParaRPr sz="1200">
              <a:solidFill>
                <a:schemeClr val="accent1"/>
              </a:solidFill>
              <a:latin typeface="Chivo Medium"/>
              <a:ea typeface="Chivo Medium"/>
              <a:cs typeface="Chivo Medium"/>
              <a:sym typeface="Chivo Medium"/>
            </a:endParaRPr>
          </a:p>
        </p:txBody>
      </p:sp>
      <p:sp>
        <p:nvSpPr>
          <p:cNvPr id="183" name="Google Shape;183;p34"/>
          <p:cNvSpPr txBox="1">
            <a:spLocks noGrp="1"/>
          </p:cNvSpPr>
          <p:nvPr>
            <p:ph type="body" idx="4294967295"/>
          </p:nvPr>
        </p:nvSpPr>
        <p:spPr>
          <a:xfrm>
            <a:off x="4859700" y="1606486"/>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Having few friendships</a:t>
            </a:r>
            <a:endParaRPr sz="1200">
              <a:solidFill>
                <a:schemeClr val="accent1"/>
              </a:solidFill>
              <a:latin typeface="Chivo Medium"/>
              <a:ea typeface="Chivo Medium"/>
              <a:cs typeface="Chivo Medium"/>
              <a:sym typeface="Chivo Medium"/>
            </a:endParaRPr>
          </a:p>
        </p:txBody>
      </p:sp>
      <p:sp>
        <p:nvSpPr>
          <p:cNvPr id="184" name="Google Shape;184;p34"/>
          <p:cNvSpPr txBox="1">
            <a:spLocks noGrp="1"/>
          </p:cNvSpPr>
          <p:nvPr>
            <p:ph type="body" idx="4294967295"/>
          </p:nvPr>
        </p:nvSpPr>
        <p:spPr>
          <a:xfrm>
            <a:off x="4859700" y="2021500"/>
            <a:ext cx="4284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Seeming isolated from their parents or carers</a:t>
            </a:r>
            <a:endParaRPr sz="1200">
              <a:solidFill>
                <a:schemeClr val="accent1"/>
              </a:solidFill>
              <a:latin typeface="Chivo Medium"/>
              <a:ea typeface="Chivo Medium"/>
              <a:cs typeface="Chivo Medium"/>
              <a:sym typeface="Chivo Medium"/>
            </a:endParaRPr>
          </a:p>
        </p:txBody>
      </p:sp>
      <p:sp>
        <p:nvSpPr>
          <p:cNvPr id="185" name="Google Shape;185;p34"/>
          <p:cNvSpPr txBox="1">
            <a:spLocks noGrp="1"/>
          </p:cNvSpPr>
          <p:nvPr>
            <p:ph type="body" idx="4294967295"/>
          </p:nvPr>
        </p:nvSpPr>
        <p:spPr>
          <a:xfrm>
            <a:off x="4859700" y="2436507"/>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Using language inappropriate for their age</a:t>
            </a:r>
            <a:endParaRPr sz="1200">
              <a:solidFill>
                <a:schemeClr val="accent1"/>
              </a:solidFill>
              <a:latin typeface="Chivo Medium"/>
              <a:ea typeface="Chivo Medium"/>
              <a:cs typeface="Chivo Medium"/>
              <a:sym typeface="Chivo Medium"/>
            </a:endParaRPr>
          </a:p>
        </p:txBody>
      </p:sp>
      <p:sp>
        <p:nvSpPr>
          <p:cNvPr id="186" name="Google Shape;186;p34"/>
          <p:cNvSpPr txBox="1">
            <a:spLocks noGrp="1"/>
          </p:cNvSpPr>
          <p:nvPr>
            <p:ph type="body" idx="4294967295"/>
          </p:nvPr>
        </p:nvSpPr>
        <p:spPr>
          <a:xfrm>
            <a:off x="4859700" y="2851518"/>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Struggling to control emotions</a:t>
            </a:r>
            <a:endParaRPr sz="1200">
              <a:solidFill>
                <a:schemeClr val="accent1"/>
              </a:solidFill>
              <a:latin typeface="Chivo Medium"/>
              <a:ea typeface="Chivo Medium"/>
              <a:cs typeface="Chivo Medium"/>
              <a:sym typeface="Chivo Medium"/>
            </a:endParaRPr>
          </a:p>
        </p:txBody>
      </p:sp>
      <p:sp>
        <p:nvSpPr>
          <p:cNvPr id="187" name="Google Shape;187;p34"/>
          <p:cNvSpPr txBox="1">
            <a:spLocks noGrp="1"/>
          </p:cNvSpPr>
          <p:nvPr>
            <p:ph type="body" idx="4294967295"/>
          </p:nvPr>
        </p:nvSpPr>
        <p:spPr>
          <a:xfrm>
            <a:off x="4859700" y="3266529"/>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Lacking confidence and being anxious</a:t>
            </a:r>
            <a:endParaRPr sz="1200">
              <a:solidFill>
                <a:srgbClr val="000000"/>
              </a:solidFill>
              <a:latin typeface="Chivo Medium"/>
              <a:ea typeface="Chivo Medium"/>
              <a:cs typeface="Chivo Medium"/>
              <a:sym typeface="Chivo Medium"/>
            </a:endParaRPr>
          </a:p>
        </p:txBody>
      </p:sp>
      <p:sp>
        <p:nvSpPr>
          <p:cNvPr id="188" name="Google Shape;188;p34"/>
          <p:cNvSpPr txBox="1">
            <a:spLocks noGrp="1"/>
          </p:cNvSpPr>
          <p:nvPr>
            <p:ph type="body" idx="4294967295"/>
          </p:nvPr>
        </p:nvSpPr>
        <p:spPr>
          <a:xfrm>
            <a:off x="4859700" y="3681539"/>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Being aggressive to other children</a:t>
            </a:r>
            <a:endParaRPr sz="1200">
              <a:solidFill>
                <a:srgbClr val="000000"/>
              </a:solidFill>
              <a:latin typeface="Chivo Medium"/>
              <a:ea typeface="Chivo Medium"/>
              <a:cs typeface="Chivo Medium"/>
              <a:sym typeface="Chivo Medium"/>
            </a:endParaRPr>
          </a:p>
        </p:txBody>
      </p:sp>
      <p:sp>
        <p:nvSpPr>
          <p:cNvPr id="189" name="Google Shape;189;p34"/>
          <p:cNvSpPr txBox="1">
            <a:spLocks noGrp="1"/>
          </p:cNvSpPr>
          <p:nvPr>
            <p:ph type="body" idx="4294967295"/>
          </p:nvPr>
        </p:nvSpPr>
        <p:spPr>
          <a:xfrm>
            <a:off x="4859700" y="4096550"/>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Younger children being overly affectionate or clingy towards strangers</a:t>
            </a:r>
            <a:endParaRPr sz="1200">
              <a:solidFill>
                <a:srgbClr val="000000"/>
              </a:solidFill>
              <a:latin typeface="Chivo Medium"/>
              <a:ea typeface="Chivo Medium"/>
              <a:cs typeface="Chivo Medium"/>
              <a:sym typeface="Chivo Medium"/>
            </a:endParaRPr>
          </a:p>
        </p:txBody>
      </p:sp>
      <p:sp>
        <p:nvSpPr>
          <p:cNvPr id="190" name="Google Shape;190;p34"/>
          <p:cNvSpPr txBox="1"/>
          <p:nvPr/>
        </p:nvSpPr>
        <p:spPr>
          <a:xfrm>
            <a:off x="4859688" y="559138"/>
            <a:ext cx="2356800" cy="422400"/>
          </a:xfrm>
          <a:prstGeom prst="rect">
            <a:avLst/>
          </a:prstGeom>
          <a:solidFill>
            <a:schemeClr val="accent2"/>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pic>
        <p:nvPicPr>
          <p:cNvPr id="191" name="Google Shape;191;p34"/>
          <p:cNvPicPr preferRelativeResize="0"/>
          <p:nvPr/>
        </p:nvPicPr>
        <p:blipFill>
          <a:blip r:embed="rId3">
            <a:alphaModFix/>
          </a:blip>
          <a:stretch>
            <a:fillRect/>
          </a:stretch>
        </p:blipFill>
        <p:spPr>
          <a:xfrm>
            <a:off x="7756300" y="0"/>
            <a:ext cx="1387700" cy="1387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5"/>
          <p:cNvSpPr txBox="1">
            <a:spLocks noGrp="1"/>
          </p:cNvSpPr>
          <p:nvPr>
            <p:ph type="title" idx="4294967295"/>
          </p:nvPr>
        </p:nvSpPr>
        <p:spPr>
          <a:xfrm>
            <a:off x="248300" y="691050"/>
            <a:ext cx="4063200" cy="3761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dirty="0">
                <a:solidFill>
                  <a:srgbClr val="000000"/>
                </a:solidFill>
              </a:rPr>
              <a:t>Sexual abuse</a:t>
            </a:r>
            <a:endParaRPr dirty="0">
              <a:solidFill>
                <a:srgbClr val="000000"/>
              </a:solidFill>
            </a:endParaRPr>
          </a:p>
          <a:p>
            <a:pPr marL="0" lvl="0" indent="0" algn="l" rtl="0">
              <a:spcBef>
                <a:spcPts val="800"/>
              </a:spcBef>
              <a:spcAft>
                <a:spcPts val="0"/>
              </a:spcAft>
              <a:buNone/>
            </a:pPr>
            <a:r>
              <a:rPr lang="en-GB" sz="1100" dirty="0">
                <a:solidFill>
                  <a:srgbClr val="111111"/>
                </a:solidFill>
                <a:latin typeface="Chivo"/>
                <a:ea typeface="Chivo"/>
                <a:cs typeface="Chivo"/>
                <a:sym typeface="Chivo"/>
              </a:rPr>
              <a:t>Sexual abuse involves the forcing or enticing of a child or young person to take part in sexual activities, not necessarily involving a high level of violence, whether or not the child is aware of what is happening.</a:t>
            </a:r>
            <a:br>
              <a:rPr lang="en-GB" sz="1100" dirty="0">
                <a:solidFill>
                  <a:srgbClr val="111111"/>
                </a:solidFill>
                <a:latin typeface="Chivo"/>
                <a:ea typeface="Chivo"/>
                <a:cs typeface="Chivo"/>
                <a:sym typeface="Chivo"/>
              </a:rPr>
            </a:br>
            <a:br>
              <a:rPr lang="en-GB" sz="1100" dirty="0">
                <a:solidFill>
                  <a:srgbClr val="111111"/>
                </a:solidFill>
                <a:latin typeface="Chivo"/>
                <a:ea typeface="Chivo"/>
                <a:cs typeface="Chivo"/>
                <a:sym typeface="Chivo"/>
              </a:rPr>
            </a:br>
            <a:r>
              <a:rPr lang="en-GB" sz="1100" dirty="0">
                <a:solidFill>
                  <a:srgbClr val="111111"/>
                </a:solidFill>
                <a:latin typeface="Chivo"/>
                <a:ea typeface="Chivo"/>
                <a:cs typeface="Chivo"/>
                <a:sym typeface="Chivo"/>
              </a:rPr>
              <a:t>The activities may include both contact and non-contact abuse:</a:t>
            </a:r>
            <a:endParaRPr sz="1100" dirty="0">
              <a:solidFill>
                <a:srgbClr val="111111"/>
              </a:solidFill>
              <a:latin typeface="Chivo"/>
              <a:ea typeface="Chivo"/>
              <a:cs typeface="Chivo"/>
              <a:sym typeface="Chivo"/>
            </a:endParaRPr>
          </a:p>
          <a:p>
            <a:pPr marL="457200" lvl="0" indent="-298450" algn="l" rtl="0">
              <a:spcBef>
                <a:spcPts val="800"/>
              </a:spcBef>
              <a:spcAft>
                <a:spcPts val="0"/>
              </a:spcAft>
              <a:buClr>
                <a:srgbClr val="111111"/>
              </a:buClr>
              <a:buSzPts val="1100"/>
              <a:buFont typeface="Chivo"/>
              <a:buChar char="●"/>
            </a:pPr>
            <a:r>
              <a:rPr lang="en-GB" sz="1100" dirty="0">
                <a:solidFill>
                  <a:srgbClr val="111111"/>
                </a:solidFill>
                <a:latin typeface="Chivo"/>
                <a:ea typeface="Chivo"/>
                <a:cs typeface="Chivo"/>
                <a:sym typeface="Chivo"/>
              </a:rPr>
              <a:t>Contact abuse is where an abuser makes physical contact with a child. This may involve assault by penetration (for example, rape or oral sex) or non-penetrative acts, such as masturbation and kissing.</a:t>
            </a:r>
            <a:endParaRPr sz="1100" dirty="0">
              <a:solidFill>
                <a:srgbClr val="111111"/>
              </a:solidFill>
              <a:latin typeface="Chivo"/>
              <a:ea typeface="Chivo"/>
              <a:cs typeface="Chivo"/>
              <a:sym typeface="Chivo"/>
            </a:endParaRPr>
          </a:p>
          <a:p>
            <a:pPr marL="457200" lvl="0" indent="-298450" algn="l" rtl="0">
              <a:spcBef>
                <a:spcPts val="0"/>
              </a:spcBef>
              <a:spcAft>
                <a:spcPts val="0"/>
              </a:spcAft>
              <a:buClr>
                <a:srgbClr val="111111"/>
              </a:buClr>
              <a:buSzPts val="1100"/>
              <a:buFont typeface="Chivo"/>
              <a:buChar char="●"/>
            </a:pPr>
            <a:r>
              <a:rPr lang="en-GB" sz="1100" dirty="0">
                <a:solidFill>
                  <a:srgbClr val="111111"/>
                </a:solidFill>
                <a:latin typeface="Chivo"/>
                <a:ea typeface="Chivo"/>
                <a:cs typeface="Chivo"/>
                <a:sym typeface="Chivo"/>
              </a:rPr>
              <a:t>Non-contact abuse involves non-touching activities such as forcing a child to look at sexual images or witness sexual activity, encouraging children to behave in sexually inappropriate ways or grooming a child in preparation for abuse (including via the internet).</a:t>
            </a:r>
            <a:endParaRPr sz="1000" dirty="0">
              <a:solidFill>
                <a:srgbClr val="111111"/>
              </a:solidFill>
              <a:latin typeface="Chivo"/>
              <a:ea typeface="Chivo"/>
              <a:cs typeface="Chivo"/>
              <a:sym typeface="Chivo"/>
            </a:endParaRPr>
          </a:p>
        </p:txBody>
      </p:sp>
      <p:sp>
        <p:nvSpPr>
          <p:cNvPr id="197" name="Google Shape;197;p35"/>
          <p:cNvSpPr txBox="1">
            <a:spLocks noGrp="1"/>
          </p:cNvSpPr>
          <p:nvPr>
            <p:ph type="body" idx="4294967295"/>
          </p:nvPr>
        </p:nvSpPr>
        <p:spPr>
          <a:xfrm>
            <a:off x="4861500" y="1422425"/>
            <a:ext cx="3958500" cy="666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Appearing afraid to socialise or interact with a certain person</a:t>
            </a:r>
            <a:endParaRPr sz="1300">
              <a:solidFill>
                <a:schemeClr val="accent1"/>
              </a:solidFill>
              <a:latin typeface="Chivo Medium"/>
              <a:ea typeface="Chivo Medium"/>
              <a:cs typeface="Chivo Medium"/>
              <a:sym typeface="Chivo Medium"/>
            </a:endParaRPr>
          </a:p>
        </p:txBody>
      </p:sp>
      <p:sp>
        <p:nvSpPr>
          <p:cNvPr id="198" name="Google Shape;198;p35"/>
          <p:cNvSpPr txBox="1">
            <a:spLocks noGrp="1"/>
          </p:cNvSpPr>
          <p:nvPr>
            <p:ph type="body" idx="4294967295"/>
          </p:nvPr>
        </p:nvSpPr>
        <p:spPr>
          <a:xfrm>
            <a:off x="4861500" y="1985815"/>
            <a:ext cx="3958500" cy="487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Unexplained injuries or bruises</a:t>
            </a:r>
            <a:endParaRPr sz="1300">
              <a:solidFill>
                <a:schemeClr val="accent1"/>
              </a:solidFill>
              <a:latin typeface="Chivo Medium"/>
              <a:ea typeface="Chivo Medium"/>
              <a:cs typeface="Chivo Medium"/>
              <a:sym typeface="Chivo Medium"/>
            </a:endParaRPr>
          </a:p>
        </p:txBody>
      </p:sp>
      <p:sp>
        <p:nvSpPr>
          <p:cNvPr id="199" name="Google Shape;199;p35"/>
          <p:cNvSpPr txBox="1">
            <a:spLocks noGrp="1"/>
          </p:cNvSpPr>
          <p:nvPr>
            <p:ph type="body" idx="4294967295"/>
          </p:nvPr>
        </p:nvSpPr>
        <p:spPr>
          <a:xfrm>
            <a:off x="4861500" y="2370405"/>
            <a:ext cx="3958500" cy="487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Pregnancy</a:t>
            </a:r>
            <a:endParaRPr sz="1300">
              <a:solidFill>
                <a:schemeClr val="accent1"/>
              </a:solidFill>
              <a:latin typeface="Chivo Medium"/>
              <a:ea typeface="Chivo Medium"/>
              <a:cs typeface="Chivo Medium"/>
              <a:sym typeface="Chivo Medium"/>
            </a:endParaRPr>
          </a:p>
        </p:txBody>
      </p:sp>
      <p:sp>
        <p:nvSpPr>
          <p:cNvPr id="200" name="Google Shape;200;p35"/>
          <p:cNvSpPr txBox="1">
            <a:spLocks noGrp="1"/>
          </p:cNvSpPr>
          <p:nvPr>
            <p:ph type="body" idx="4294967295"/>
          </p:nvPr>
        </p:nvSpPr>
        <p:spPr>
          <a:xfrm>
            <a:off x="4861500" y="2754995"/>
            <a:ext cx="3958500" cy="666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Sexually transmitted infections or or urinary tract infections</a:t>
            </a:r>
            <a:endParaRPr sz="1300">
              <a:solidFill>
                <a:schemeClr val="accent1"/>
              </a:solidFill>
              <a:latin typeface="Chivo Medium"/>
              <a:ea typeface="Chivo Medium"/>
              <a:cs typeface="Chivo Medium"/>
              <a:sym typeface="Chivo Medium"/>
            </a:endParaRPr>
          </a:p>
        </p:txBody>
      </p:sp>
      <p:sp>
        <p:nvSpPr>
          <p:cNvPr id="201" name="Google Shape;201;p35"/>
          <p:cNvSpPr txBox="1">
            <a:spLocks noGrp="1"/>
          </p:cNvSpPr>
          <p:nvPr>
            <p:ph type="body" idx="4294967295"/>
          </p:nvPr>
        </p:nvSpPr>
        <p:spPr>
          <a:xfrm>
            <a:off x="4861500" y="3318385"/>
            <a:ext cx="3958500" cy="666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The use of sexual language inappropriate for their age</a:t>
            </a:r>
            <a:endParaRPr sz="1300">
              <a:solidFill>
                <a:schemeClr val="accent1"/>
              </a:solidFill>
              <a:latin typeface="Chivo Medium"/>
              <a:ea typeface="Chivo Medium"/>
              <a:cs typeface="Chivo Medium"/>
              <a:sym typeface="Chivo Medium"/>
            </a:endParaRPr>
          </a:p>
        </p:txBody>
      </p:sp>
      <p:sp>
        <p:nvSpPr>
          <p:cNvPr id="202" name="Google Shape;202;p35"/>
          <p:cNvSpPr txBox="1">
            <a:spLocks noGrp="1"/>
          </p:cNvSpPr>
          <p:nvPr>
            <p:ph type="body" idx="4294967295"/>
          </p:nvPr>
        </p:nvSpPr>
        <p:spPr>
          <a:xfrm>
            <a:off x="4861500" y="3881775"/>
            <a:ext cx="3958500" cy="422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Secretiveness</a:t>
            </a:r>
            <a:endParaRPr sz="1300">
              <a:solidFill>
                <a:srgbClr val="000000"/>
              </a:solidFill>
              <a:latin typeface="Chivo Medium"/>
              <a:ea typeface="Chivo Medium"/>
              <a:cs typeface="Chivo Medium"/>
              <a:sym typeface="Chivo Medium"/>
            </a:endParaRPr>
          </a:p>
        </p:txBody>
      </p:sp>
      <p:sp>
        <p:nvSpPr>
          <p:cNvPr id="203" name="Google Shape;203;p35"/>
          <p:cNvSpPr txBox="1"/>
          <p:nvPr/>
        </p:nvSpPr>
        <p:spPr>
          <a:xfrm>
            <a:off x="4861488" y="839325"/>
            <a:ext cx="2356800" cy="422400"/>
          </a:xfrm>
          <a:prstGeom prst="rect">
            <a:avLst/>
          </a:prstGeom>
          <a:solidFill>
            <a:schemeClr val="accent2"/>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pic>
        <p:nvPicPr>
          <p:cNvPr id="204" name="Google Shape;204;p35"/>
          <p:cNvPicPr preferRelativeResize="0"/>
          <p:nvPr/>
        </p:nvPicPr>
        <p:blipFill>
          <a:blip r:embed="rId3">
            <a:alphaModFix/>
          </a:blip>
          <a:stretch>
            <a:fillRect/>
          </a:stretch>
        </p:blipFill>
        <p:spPr>
          <a:xfrm>
            <a:off x="7759673" y="2"/>
            <a:ext cx="1384325" cy="1384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body" idx="4294967295"/>
          </p:nvPr>
        </p:nvSpPr>
        <p:spPr>
          <a:xfrm>
            <a:off x="4859700" y="1296600"/>
            <a:ext cx="3960300" cy="5400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Appearing hungry as though they may have gone without breakfast</a:t>
            </a:r>
            <a:endParaRPr sz="1200">
              <a:solidFill>
                <a:schemeClr val="accent1"/>
              </a:solidFill>
              <a:latin typeface="Chivo Medium"/>
              <a:ea typeface="Chivo Medium"/>
              <a:cs typeface="Chivo Medium"/>
              <a:sym typeface="Chivo Medium"/>
            </a:endParaRPr>
          </a:p>
        </p:txBody>
      </p:sp>
      <p:sp>
        <p:nvSpPr>
          <p:cNvPr id="210" name="Google Shape;210;p36"/>
          <p:cNvSpPr txBox="1">
            <a:spLocks noGrp="1"/>
          </p:cNvSpPr>
          <p:nvPr>
            <p:ph type="body" idx="4294967295"/>
          </p:nvPr>
        </p:nvSpPr>
        <p:spPr>
          <a:xfrm>
            <a:off x="4859700" y="1858625"/>
            <a:ext cx="3960300" cy="344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Being without adequate clothing</a:t>
            </a:r>
            <a:endParaRPr sz="1200">
              <a:solidFill>
                <a:schemeClr val="accent1"/>
              </a:solidFill>
              <a:latin typeface="Chivo Medium"/>
              <a:ea typeface="Chivo Medium"/>
              <a:cs typeface="Chivo Medium"/>
              <a:sym typeface="Chivo Medium"/>
            </a:endParaRPr>
          </a:p>
        </p:txBody>
      </p:sp>
      <p:sp>
        <p:nvSpPr>
          <p:cNvPr id="211" name="Google Shape;211;p36"/>
          <p:cNvSpPr txBox="1">
            <a:spLocks noGrp="1"/>
          </p:cNvSpPr>
          <p:nvPr>
            <p:ph type="body" idx="4294967295"/>
          </p:nvPr>
        </p:nvSpPr>
        <p:spPr>
          <a:xfrm>
            <a:off x="4859700" y="2224750"/>
            <a:ext cx="3960300" cy="344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Appearing to care for family members</a:t>
            </a:r>
            <a:endParaRPr sz="1200">
              <a:solidFill>
                <a:schemeClr val="accent1"/>
              </a:solidFill>
              <a:latin typeface="Chivo Medium"/>
              <a:ea typeface="Chivo Medium"/>
              <a:cs typeface="Chivo Medium"/>
              <a:sym typeface="Chivo Medium"/>
            </a:endParaRPr>
          </a:p>
        </p:txBody>
      </p:sp>
      <p:sp>
        <p:nvSpPr>
          <p:cNvPr id="212" name="Google Shape;212;p36"/>
          <p:cNvSpPr txBox="1">
            <a:spLocks noGrp="1"/>
          </p:cNvSpPr>
          <p:nvPr>
            <p:ph type="body" idx="4294967295"/>
          </p:nvPr>
        </p:nvSpPr>
        <p:spPr>
          <a:xfrm>
            <a:off x="4859700" y="2590875"/>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Skin sores, rashes, flea bites, scabies or ringworm</a:t>
            </a:r>
            <a:endParaRPr sz="1200">
              <a:solidFill>
                <a:schemeClr val="accent1"/>
              </a:solidFill>
              <a:latin typeface="Chivo Medium"/>
              <a:ea typeface="Chivo Medium"/>
              <a:cs typeface="Chivo Medium"/>
              <a:sym typeface="Chivo Medium"/>
            </a:endParaRPr>
          </a:p>
        </p:txBody>
      </p:sp>
      <p:sp>
        <p:nvSpPr>
          <p:cNvPr id="213" name="Google Shape;213;p36"/>
          <p:cNvSpPr txBox="1">
            <a:spLocks noGrp="1"/>
          </p:cNvSpPr>
          <p:nvPr>
            <p:ph type="body" idx="4294967295"/>
          </p:nvPr>
        </p:nvSpPr>
        <p:spPr>
          <a:xfrm>
            <a:off x="4859700" y="3100700"/>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Having poor hygiene, being visibly dirty or smelling</a:t>
            </a:r>
            <a:endParaRPr sz="1200">
              <a:solidFill>
                <a:schemeClr val="accent1"/>
              </a:solidFill>
              <a:latin typeface="Chivo Medium"/>
              <a:ea typeface="Chivo Medium"/>
              <a:cs typeface="Chivo Medium"/>
              <a:sym typeface="Chivo Medium"/>
            </a:endParaRPr>
          </a:p>
        </p:txBody>
      </p:sp>
      <p:sp>
        <p:nvSpPr>
          <p:cNvPr id="214" name="Google Shape;214;p36"/>
          <p:cNvSpPr txBox="1">
            <a:spLocks noGrp="1"/>
          </p:cNvSpPr>
          <p:nvPr>
            <p:ph type="body" idx="4294967295"/>
          </p:nvPr>
        </p:nvSpPr>
        <p:spPr>
          <a:xfrm>
            <a:off x="4859700" y="3610525"/>
            <a:ext cx="3960300" cy="344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Not meeting developmental milestones</a:t>
            </a:r>
            <a:endParaRPr sz="1200">
              <a:solidFill>
                <a:srgbClr val="000000"/>
              </a:solidFill>
              <a:latin typeface="Chivo Medium"/>
              <a:ea typeface="Chivo Medium"/>
              <a:cs typeface="Chivo Medium"/>
              <a:sym typeface="Chivo Medium"/>
            </a:endParaRPr>
          </a:p>
        </p:txBody>
      </p:sp>
      <p:sp>
        <p:nvSpPr>
          <p:cNvPr id="215" name="Google Shape;215;p36"/>
          <p:cNvSpPr txBox="1">
            <a:spLocks noGrp="1"/>
          </p:cNvSpPr>
          <p:nvPr>
            <p:ph type="body" idx="4294967295"/>
          </p:nvPr>
        </p:nvSpPr>
        <p:spPr>
          <a:xfrm>
            <a:off x="4859700" y="3976650"/>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Repeated injuries caused by lack of supervision</a:t>
            </a:r>
            <a:endParaRPr sz="1200">
              <a:solidFill>
                <a:srgbClr val="000000"/>
              </a:solidFill>
              <a:latin typeface="Chivo Medium"/>
              <a:ea typeface="Chivo Medium"/>
              <a:cs typeface="Chivo Medium"/>
              <a:sym typeface="Chivo Medium"/>
            </a:endParaRPr>
          </a:p>
        </p:txBody>
      </p:sp>
      <p:sp>
        <p:nvSpPr>
          <p:cNvPr id="216" name="Google Shape;216;p36"/>
          <p:cNvSpPr txBox="1">
            <a:spLocks noGrp="1"/>
          </p:cNvSpPr>
          <p:nvPr>
            <p:ph type="title" idx="4294967295"/>
          </p:nvPr>
        </p:nvSpPr>
        <p:spPr>
          <a:xfrm>
            <a:off x="360000" y="694950"/>
            <a:ext cx="3960300" cy="375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111111"/>
                </a:solidFill>
              </a:rPr>
              <a:t>Neglect</a:t>
            </a:r>
            <a:endParaRPr>
              <a:solidFill>
                <a:srgbClr val="111111"/>
              </a:solidFill>
            </a:endParaRPr>
          </a:p>
          <a:p>
            <a:pPr marL="0" lvl="0" indent="0" algn="l" rtl="0">
              <a:lnSpc>
                <a:spcPct val="70000"/>
              </a:lnSpc>
              <a:spcBef>
                <a:spcPts val="800"/>
              </a:spcBef>
              <a:spcAft>
                <a:spcPts val="0"/>
              </a:spcAft>
              <a:buNone/>
            </a:pPr>
            <a:r>
              <a:rPr lang="en-GB" sz="1300">
                <a:solidFill>
                  <a:srgbClr val="111111"/>
                </a:solidFill>
                <a:latin typeface="Chivo"/>
                <a:ea typeface="Chivo"/>
                <a:cs typeface="Chivo"/>
                <a:sym typeface="Chivo"/>
              </a:rPr>
              <a:t>Neglect is the persistent failure to meet a child’s basic physical and/or psychological needs, likely to result in the serious impairment of the child’s health or development.</a:t>
            </a:r>
            <a:endParaRPr sz="1300">
              <a:solidFill>
                <a:srgbClr val="111111"/>
              </a:solidFill>
              <a:latin typeface="Chivo"/>
              <a:ea typeface="Chivo"/>
              <a:cs typeface="Chivo"/>
              <a:sym typeface="Chivo"/>
            </a:endParaRPr>
          </a:p>
          <a:p>
            <a:pPr marL="0" lvl="0" indent="0" algn="l" rtl="0">
              <a:lnSpc>
                <a:spcPct val="120000"/>
              </a:lnSpc>
              <a:spcBef>
                <a:spcPts val="800"/>
              </a:spcBef>
              <a:spcAft>
                <a:spcPts val="0"/>
              </a:spcAft>
              <a:buNone/>
            </a:pPr>
            <a:r>
              <a:rPr lang="en-GB" sz="1300">
                <a:solidFill>
                  <a:srgbClr val="111111"/>
                </a:solidFill>
                <a:latin typeface="Chivo"/>
                <a:ea typeface="Chivo"/>
                <a:cs typeface="Chivo"/>
                <a:sym typeface="Chivo"/>
              </a:rPr>
              <a:t>It may involve a parent or carer failing to:</a:t>
            </a:r>
            <a:endParaRPr sz="1300">
              <a:solidFill>
                <a:srgbClr val="111111"/>
              </a:solidFill>
              <a:latin typeface="Chivo"/>
              <a:ea typeface="Chivo"/>
              <a:cs typeface="Chivo"/>
              <a:sym typeface="Chivo"/>
            </a:endParaRPr>
          </a:p>
          <a:p>
            <a:pPr marL="457200" lvl="0" indent="-311150" algn="l" rtl="0">
              <a:lnSpc>
                <a:spcPct val="120000"/>
              </a:lnSpc>
              <a:spcBef>
                <a:spcPts val="400"/>
              </a:spcBef>
              <a:spcAft>
                <a:spcPts val="0"/>
              </a:spcAft>
              <a:buClr>
                <a:srgbClr val="111111"/>
              </a:buClr>
              <a:buSzPts val="1300"/>
              <a:buFont typeface="Chivo"/>
              <a:buChar char="●"/>
            </a:pPr>
            <a:r>
              <a:rPr lang="en-GB" sz="1300">
                <a:solidFill>
                  <a:srgbClr val="111111"/>
                </a:solidFill>
                <a:latin typeface="Chivo"/>
                <a:ea typeface="Chivo"/>
                <a:cs typeface="Chivo"/>
                <a:sym typeface="Chivo"/>
              </a:rPr>
              <a:t>provide adequate food, shelter or clothing,</a:t>
            </a:r>
            <a:endParaRPr sz="1300">
              <a:solidFill>
                <a:srgbClr val="111111"/>
              </a:solidFill>
              <a:latin typeface="Chivo"/>
              <a:ea typeface="Chivo"/>
              <a:cs typeface="Chivo"/>
              <a:sym typeface="Chivo"/>
            </a:endParaRPr>
          </a:p>
          <a:p>
            <a:pPr marL="457200" lvl="0" indent="-311150" algn="l" rtl="0">
              <a:lnSpc>
                <a:spcPct val="120000"/>
              </a:lnSpc>
              <a:spcBef>
                <a:spcPts val="0"/>
              </a:spcBef>
              <a:spcAft>
                <a:spcPts val="0"/>
              </a:spcAft>
              <a:buClr>
                <a:srgbClr val="111111"/>
              </a:buClr>
              <a:buSzPts val="1300"/>
              <a:buFont typeface="Chivo"/>
              <a:buChar char="●"/>
            </a:pPr>
            <a:r>
              <a:rPr lang="en-GB" sz="1300">
                <a:solidFill>
                  <a:srgbClr val="111111"/>
                </a:solidFill>
                <a:latin typeface="Chivo"/>
                <a:ea typeface="Chivo"/>
                <a:cs typeface="Chivo"/>
                <a:sym typeface="Chivo"/>
              </a:rPr>
              <a:t>protect from physical and emotional harm or danger,</a:t>
            </a:r>
            <a:endParaRPr sz="1300">
              <a:solidFill>
                <a:srgbClr val="111111"/>
              </a:solidFill>
              <a:latin typeface="Chivo"/>
              <a:ea typeface="Chivo"/>
              <a:cs typeface="Chivo"/>
              <a:sym typeface="Chivo"/>
            </a:endParaRPr>
          </a:p>
          <a:p>
            <a:pPr marL="457200" lvl="0" indent="-311150" algn="l" rtl="0">
              <a:lnSpc>
                <a:spcPct val="120000"/>
              </a:lnSpc>
              <a:spcBef>
                <a:spcPts val="0"/>
              </a:spcBef>
              <a:spcAft>
                <a:spcPts val="0"/>
              </a:spcAft>
              <a:buClr>
                <a:srgbClr val="111111"/>
              </a:buClr>
              <a:buSzPts val="1300"/>
              <a:buFont typeface="Chivo"/>
              <a:buChar char="●"/>
            </a:pPr>
            <a:r>
              <a:rPr lang="en-GB" sz="1300">
                <a:solidFill>
                  <a:srgbClr val="111111"/>
                </a:solidFill>
                <a:latin typeface="Chivo"/>
                <a:ea typeface="Chivo"/>
                <a:cs typeface="Chivo"/>
                <a:sym typeface="Chivo"/>
              </a:rPr>
              <a:t>ensure adequate supervision (including use of inadequate carers)</a:t>
            </a:r>
            <a:endParaRPr sz="1300">
              <a:solidFill>
                <a:srgbClr val="111111"/>
              </a:solidFill>
              <a:latin typeface="Chivo"/>
              <a:ea typeface="Chivo"/>
              <a:cs typeface="Chivo"/>
              <a:sym typeface="Chivo"/>
            </a:endParaRPr>
          </a:p>
          <a:p>
            <a:pPr marL="457200" lvl="0" indent="-311150" algn="l" rtl="0">
              <a:lnSpc>
                <a:spcPct val="120000"/>
              </a:lnSpc>
              <a:spcBef>
                <a:spcPts val="0"/>
              </a:spcBef>
              <a:spcAft>
                <a:spcPts val="0"/>
              </a:spcAft>
              <a:buClr>
                <a:srgbClr val="111111"/>
              </a:buClr>
              <a:buSzPts val="1300"/>
              <a:buFont typeface="Chivo"/>
              <a:buChar char="●"/>
            </a:pPr>
            <a:r>
              <a:rPr lang="en-GB" sz="1300">
                <a:solidFill>
                  <a:srgbClr val="111111"/>
                </a:solidFill>
                <a:latin typeface="Chivo"/>
                <a:ea typeface="Chivo"/>
                <a:cs typeface="Chivo"/>
                <a:sym typeface="Chivo"/>
              </a:rPr>
              <a:t>ensure access to medical care or treatment. </a:t>
            </a:r>
            <a:endParaRPr sz="1200">
              <a:solidFill>
                <a:srgbClr val="111111"/>
              </a:solidFill>
              <a:latin typeface="Chivo"/>
              <a:ea typeface="Chivo"/>
              <a:cs typeface="Chivo"/>
              <a:sym typeface="Chivo"/>
            </a:endParaRPr>
          </a:p>
        </p:txBody>
      </p:sp>
      <p:sp>
        <p:nvSpPr>
          <p:cNvPr id="217" name="Google Shape;217;p36"/>
          <p:cNvSpPr txBox="1"/>
          <p:nvPr/>
        </p:nvSpPr>
        <p:spPr>
          <a:xfrm>
            <a:off x="4859688" y="679050"/>
            <a:ext cx="2356800" cy="422400"/>
          </a:xfrm>
          <a:prstGeom prst="rect">
            <a:avLst/>
          </a:prstGeom>
          <a:solidFill>
            <a:schemeClr val="accent2"/>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pic>
        <p:nvPicPr>
          <p:cNvPr id="218" name="Google Shape;218;p36"/>
          <p:cNvPicPr preferRelativeResize="0"/>
          <p:nvPr/>
        </p:nvPicPr>
        <p:blipFill>
          <a:blip r:embed="rId3">
            <a:alphaModFix/>
          </a:blip>
          <a:stretch>
            <a:fillRect/>
          </a:stretch>
        </p:blipFill>
        <p:spPr>
          <a:xfrm>
            <a:off x="7749847" y="-1"/>
            <a:ext cx="1394151" cy="13941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txBox="1">
            <a:spLocks noGrp="1"/>
          </p:cNvSpPr>
          <p:nvPr>
            <p:ph type="body" idx="4294967295"/>
          </p:nvPr>
        </p:nvSpPr>
        <p:spPr>
          <a:xfrm>
            <a:off x="3967250" y="2397250"/>
            <a:ext cx="4494300" cy="954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chemeClr val="dk1"/>
                </a:solidFill>
              </a:rPr>
              <a:t>Remember that some individuals may be </a:t>
            </a:r>
            <a:r>
              <a:rPr lang="en-GB">
                <a:solidFill>
                  <a:schemeClr val="dk1"/>
                </a:solidFill>
                <a:highlight>
                  <a:schemeClr val="accent2"/>
                </a:highlight>
              </a:rPr>
              <a:t>more at risk</a:t>
            </a:r>
            <a:r>
              <a:rPr lang="en-GB">
                <a:solidFill>
                  <a:schemeClr val="dk1"/>
                </a:solidFill>
              </a:rPr>
              <a:t>. In which circumstances might we need to be extra vigilant?</a:t>
            </a:r>
            <a:endParaRPr/>
          </a:p>
        </p:txBody>
      </p:sp>
      <p:pic>
        <p:nvPicPr>
          <p:cNvPr id="224" name="Google Shape;224;p37"/>
          <p:cNvPicPr preferRelativeResize="0"/>
          <p:nvPr/>
        </p:nvPicPr>
        <p:blipFill>
          <a:blip r:embed="rId3">
            <a:alphaModFix/>
          </a:blip>
          <a:stretch>
            <a:fillRect/>
          </a:stretch>
        </p:blipFill>
        <p:spPr>
          <a:xfrm>
            <a:off x="272075" y="1352025"/>
            <a:ext cx="2439451" cy="2439451"/>
          </a:xfrm>
          <a:prstGeom prst="rect">
            <a:avLst/>
          </a:prstGeom>
          <a:noFill/>
          <a:ln>
            <a:noFill/>
          </a:ln>
        </p:spPr>
      </p:pic>
      <p:sp>
        <p:nvSpPr>
          <p:cNvPr id="225" name="Google Shape;225;p37"/>
          <p:cNvSpPr txBox="1"/>
          <p:nvPr/>
        </p:nvSpPr>
        <p:spPr>
          <a:xfrm>
            <a:off x="4016136" y="179225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0"/>
          <p:cNvSpPr txBox="1">
            <a:spLocks noGrp="1"/>
          </p:cNvSpPr>
          <p:nvPr>
            <p:ph type="body" idx="4294967295"/>
          </p:nvPr>
        </p:nvSpPr>
        <p:spPr>
          <a:xfrm>
            <a:off x="3959875" y="1988684"/>
            <a:ext cx="4860000" cy="1901100"/>
          </a:xfrm>
          <a:prstGeom prst="rect">
            <a:avLst/>
          </a:prstGeom>
        </p:spPr>
        <p:txBody>
          <a:bodyPr spcFirstLastPara="1" wrap="square" lIns="91425" tIns="91425" rIns="91425" bIns="91425" anchor="t" anchorCtr="0">
            <a:noAutofit/>
          </a:bodyPr>
          <a:lstStyle/>
          <a:p>
            <a:pPr marL="457200" lvl="0" indent="-330200" algn="l" rtl="0">
              <a:lnSpc>
                <a:spcPct val="140000"/>
              </a:lnSpc>
              <a:spcBef>
                <a:spcPts val="0"/>
              </a:spcBef>
              <a:spcAft>
                <a:spcPts val="0"/>
              </a:spcAft>
              <a:buClr>
                <a:srgbClr val="000000"/>
              </a:buClr>
              <a:buSzPts val="1600"/>
              <a:buChar char="●"/>
            </a:pPr>
            <a:r>
              <a:rPr lang="en-GB">
                <a:solidFill>
                  <a:srgbClr val="000000"/>
                </a:solidFill>
              </a:rPr>
              <a:t>Statutory safeguarding guidance</a:t>
            </a:r>
            <a:endParaRPr>
              <a:solidFill>
                <a:srgbClr val="000000"/>
              </a:solidFill>
            </a:endParaRPr>
          </a:p>
          <a:p>
            <a:pPr marL="457200" lvl="0" indent="-330200" algn="l" rtl="0">
              <a:lnSpc>
                <a:spcPct val="140000"/>
              </a:lnSpc>
              <a:spcBef>
                <a:spcPts val="0"/>
              </a:spcBef>
              <a:spcAft>
                <a:spcPts val="0"/>
              </a:spcAft>
              <a:buClr>
                <a:srgbClr val="000000"/>
              </a:buClr>
              <a:buSzPts val="1600"/>
              <a:buChar char="●"/>
            </a:pPr>
            <a:r>
              <a:rPr lang="en-GB">
                <a:solidFill>
                  <a:srgbClr val="000000"/>
                </a:solidFill>
              </a:rPr>
              <a:t>Types of abuse</a:t>
            </a:r>
            <a:endParaRPr>
              <a:solidFill>
                <a:srgbClr val="000000"/>
              </a:solidFill>
            </a:endParaRPr>
          </a:p>
          <a:p>
            <a:pPr marL="457200" lvl="0" indent="-330200" algn="l" rtl="0">
              <a:lnSpc>
                <a:spcPct val="140000"/>
              </a:lnSpc>
              <a:spcBef>
                <a:spcPts val="0"/>
              </a:spcBef>
              <a:spcAft>
                <a:spcPts val="0"/>
              </a:spcAft>
              <a:buClr>
                <a:srgbClr val="000000"/>
              </a:buClr>
              <a:buSzPts val="1600"/>
              <a:buChar char="●"/>
            </a:pPr>
            <a:r>
              <a:rPr lang="en-GB">
                <a:solidFill>
                  <a:srgbClr val="000000"/>
                </a:solidFill>
              </a:rPr>
              <a:t>Safeguarding issues</a:t>
            </a:r>
            <a:endParaRPr>
              <a:solidFill>
                <a:srgbClr val="000000"/>
              </a:solidFill>
            </a:endParaRPr>
          </a:p>
          <a:p>
            <a:pPr marL="457200" lvl="0" indent="-330200" algn="l" rtl="0">
              <a:lnSpc>
                <a:spcPct val="140000"/>
              </a:lnSpc>
              <a:spcBef>
                <a:spcPts val="0"/>
              </a:spcBef>
              <a:spcAft>
                <a:spcPts val="0"/>
              </a:spcAft>
              <a:buClr>
                <a:srgbClr val="000000"/>
              </a:buClr>
              <a:buSzPts val="1600"/>
              <a:buChar char="●"/>
            </a:pPr>
            <a:r>
              <a:rPr lang="en-GB">
                <a:solidFill>
                  <a:srgbClr val="000000"/>
                </a:solidFill>
              </a:rPr>
              <a:t>Reporting safeguarding concerns </a:t>
            </a:r>
            <a:endParaRPr>
              <a:solidFill>
                <a:srgbClr val="000000"/>
              </a:solidFill>
            </a:endParaRPr>
          </a:p>
          <a:p>
            <a:pPr marL="457200" lvl="0" indent="-330200" algn="l" rtl="0">
              <a:lnSpc>
                <a:spcPct val="140000"/>
              </a:lnSpc>
              <a:spcBef>
                <a:spcPts val="0"/>
              </a:spcBef>
              <a:spcAft>
                <a:spcPts val="0"/>
              </a:spcAft>
              <a:buClr>
                <a:srgbClr val="000000"/>
              </a:buClr>
              <a:buSzPts val="1600"/>
              <a:buChar char="●"/>
            </a:pPr>
            <a:r>
              <a:rPr lang="en-GB">
                <a:solidFill>
                  <a:srgbClr val="000000"/>
                </a:solidFill>
              </a:rPr>
              <a:t>Creating an effective safeguarding culture</a:t>
            </a:r>
            <a:endParaRPr sz="1900">
              <a:solidFill>
                <a:schemeClr val="accent1"/>
              </a:solidFill>
            </a:endParaRPr>
          </a:p>
        </p:txBody>
      </p:sp>
      <p:sp>
        <p:nvSpPr>
          <p:cNvPr id="62" name="Google Shape;62;p20"/>
          <p:cNvSpPr txBox="1"/>
          <p:nvPr/>
        </p:nvSpPr>
        <p:spPr>
          <a:xfrm>
            <a:off x="3959875" y="1253725"/>
            <a:ext cx="2405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Topics to cover</a:t>
            </a:r>
            <a:endParaRPr sz="2400">
              <a:latin typeface="Chivo SemiBold"/>
              <a:ea typeface="Chivo SemiBold"/>
              <a:cs typeface="Chivo SemiBold"/>
              <a:sym typeface="Chivo SemiBold"/>
            </a:endParaRPr>
          </a:p>
        </p:txBody>
      </p:sp>
      <p:pic>
        <p:nvPicPr>
          <p:cNvPr id="63" name="Google Shape;63;p20"/>
          <p:cNvPicPr preferRelativeResize="0"/>
          <p:nvPr/>
        </p:nvPicPr>
        <p:blipFill rotWithShape="1">
          <a:blip r:embed="rId3">
            <a:alphaModFix/>
          </a:blip>
          <a:srcRect l="9" t="-6230" b="-6230"/>
          <a:stretch/>
        </p:blipFill>
        <p:spPr>
          <a:xfrm>
            <a:off x="337150" y="1260001"/>
            <a:ext cx="2937674" cy="2623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title" idx="4294967295"/>
          </p:nvPr>
        </p:nvSpPr>
        <p:spPr>
          <a:xfrm>
            <a:off x="360000" y="1094438"/>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sp>
        <p:nvSpPr>
          <p:cNvPr id="231" name="Google Shape;231;p38"/>
          <p:cNvSpPr txBox="1">
            <a:spLocks noGrp="1"/>
          </p:cNvSpPr>
          <p:nvPr>
            <p:ph type="body" idx="4294967295"/>
          </p:nvPr>
        </p:nvSpPr>
        <p:spPr>
          <a:xfrm>
            <a:off x="382750" y="1871288"/>
            <a:ext cx="5180400" cy="2112000"/>
          </a:xfrm>
          <a:prstGeom prst="rect">
            <a:avLst/>
          </a:prstGeom>
        </p:spPr>
        <p:txBody>
          <a:bodyPr spcFirstLastPara="1" wrap="square" lIns="91425" tIns="91425" rIns="91425" bIns="91425" anchor="t" anchorCtr="0">
            <a:normAutofit/>
          </a:bodyPr>
          <a:lstStyle/>
          <a:p>
            <a:pPr marL="457200" lvl="0" indent="-311150" algn="l" rtl="0">
              <a:lnSpc>
                <a:spcPct val="150000"/>
              </a:lnSpc>
              <a:spcBef>
                <a:spcPts val="0"/>
              </a:spcBef>
              <a:spcAft>
                <a:spcPts val="0"/>
              </a:spcAft>
              <a:buClr>
                <a:srgbClr val="000000"/>
              </a:buClr>
              <a:buSzPts val="1300"/>
              <a:buChar char="●"/>
            </a:pPr>
            <a:r>
              <a:rPr lang="en-GB" sz="1400">
                <a:solidFill>
                  <a:srgbClr val="000000"/>
                </a:solidFill>
              </a:rPr>
              <a:t>The four main types of abuse include </a:t>
            </a:r>
            <a:r>
              <a:rPr lang="en-GB" sz="1400">
                <a:solidFill>
                  <a:srgbClr val="000000"/>
                </a:solidFill>
                <a:highlight>
                  <a:schemeClr val="accent2"/>
                </a:highlight>
              </a:rPr>
              <a:t>physical abuse</a:t>
            </a:r>
            <a:r>
              <a:rPr lang="en-GB" sz="1400">
                <a:solidFill>
                  <a:srgbClr val="000000"/>
                </a:solidFill>
              </a:rPr>
              <a:t>, </a:t>
            </a:r>
            <a:r>
              <a:rPr lang="en-GB" sz="1400">
                <a:solidFill>
                  <a:srgbClr val="000000"/>
                </a:solidFill>
                <a:highlight>
                  <a:schemeClr val="accent2"/>
                </a:highlight>
              </a:rPr>
              <a:t>emotional abuse</a:t>
            </a:r>
            <a:r>
              <a:rPr lang="en-GB" sz="1400">
                <a:solidFill>
                  <a:srgbClr val="000000"/>
                </a:solidFill>
              </a:rPr>
              <a:t>, </a:t>
            </a:r>
            <a:r>
              <a:rPr lang="en-GB" sz="1400">
                <a:solidFill>
                  <a:srgbClr val="000000"/>
                </a:solidFill>
                <a:highlight>
                  <a:schemeClr val="accent2"/>
                </a:highlight>
              </a:rPr>
              <a:t>sexual abuse</a:t>
            </a:r>
            <a:r>
              <a:rPr lang="en-GB" sz="1400">
                <a:solidFill>
                  <a:srgbClr val="000000"/>
                </a:solidFill>
              </a:rPr>
              <a:t> and </a:t>
            </a:r>
            <a:r>
              <a:rPr lang="en-GB" sz="1400">
                <a:solidFill>
                  <a:srgbClr val="000000"/>
                </a:solidFill>
                <a:highlight>
                  <a:schemeClr val="accent2"/>
                </a:highlight>
              </a:rPr>
              <a:t>neglect</a:t>
            </a:r>
            <a:r>
              <a:rPr lang="en-GB" sz="1400">
                <a:solidFill>
                  <a:srgbClr val="000000"/>
                </a:solidFill>
              </a:rPr>
              <a:t>.</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a:solidFill>
                  <a:srgbClr val="000000"/>
                </a:solidFill>
              </a:rPr>
              <a:t>There is often significant overlap between the different types of abuse.</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a:solidFill>
                  <a:srgbClr val="000000"/>
                </a:solidFill>
              </a:rPr>
              <a:t>It is essential that we are able to recognise indicators that may suggest a cause for concern.</a:t>
            </a:r>
            <a:endParaRPr sz="1400">
              <a:solidFill>
                <a:srgbClr val="000000"/>
              </a:solidFill>
            </a:endParaRPr>
          </a:p>
        </p:txBody>
      </p:sp>
      <p:pic>
        <p:nvPicPr>
          <p:cNvPr id="232" name="Google Shape;232;p38"/>
          <p:cNvPicPr preferRelativeResize="0"/>
          <p:nvPr/>
        </p:nvPicPr>
        <p:blipFill rotWithShape="1">
          <a:blip r:embed="rId3">
            <a:alphaModFix/>
          </a:blip>
          <a:srcRect l="-4501" t="-4242" r="-4501" b="-4264"/>
          <a:stretch/>
        </p:blipFill>
        <p:spPr>
          <a:xfrm>
            <a:off x="5940075" y="1117700"/>
            <a:ext cx="2934026" cy="2908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txBox="1">
            <a:spLocks noGrp="1"/>
          </p:cNvSpPr>
          <p:nvPr>
            <p:ph type="title" idx="4294967295"/>
          </p:nvPr>
        </p:nvSpPr>
        <p:spPr>
          <a:xfrm>
            <a:off x="4864200" y="551025"/>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238" name="Google Shape;238;p39"/>
          <p:cNvSpPr txBox="1">
            <a:spLocks noGrp="1"/>
          </p:cNvSpPr>
          <p:nvPr>
            <p:ph type="body" idx="4294967295"/>
          </p:nvPr>
        </p:nvSpPr>
        <p:spPr>
          <a:xfrm>
            <a:off x="4940400" y="25676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3"/>
              </a:rPr>
              <a:t>Signs of Abuse in Children</a:t>
            </a:r>
            <a:endParaRPr sz="1400">
              <a:solidFill>
                <a:schemeClr val="accent3"/>
              </a:solidFill>
              <a:latin typeface="Chivo Medium"/>
              <a:ea typeface="Chivo Medium"/>
              <a:cs typeface="Chivo Medium"/>
              <a:sym typeface="Chivo Medium"/>
            </a:endParaRPr>
          </a:p>
        </p:txBody>
      </p:sp>
      <p:sp>
        <p:nvSpPr>
          <p:cNvPr id="239" name="Google Shape;239;p39"/>
          <p:cNvSpPr txBox="1">
            <a:spLocks noGrp="1"/>
          </p:cNvSpPr>
          <p:nvPr>
            <p:ph type="body" idx="4294967295"/>
          </p:nvPr>
        </p:nvSpPr>
        <p:spPr>
          <a:xfrm>
            <a:off x="6842100" y="25676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4"/>
              </a:rPr>
              <a:t>Child Sexual Abuse: Guidance for Schools</a:t>
            </a:r>
            <a:endParaRPr sz="1400">
              <a:solidFill>
                <a:schemeClr val="accent3"/>
              </a:solidFill>
              <a:latin typeface="Chivo Medium"/>
              <a:ea typeface="Chivo Medium"/>
              <a:cs typeface="Chivo Medium"/>
              <a:sym typeface="Chivo Medium"/>
            </a:endParaRPr>
          </a:p>
        </p:txBody>
      </p:sp>
      <p:sp>
        <p:nvSpPr>
          <p:cNvPr id="240" name="Google Shape;240;p39"/>
          <p:cNvSpPr txBox="1">
            <a:spLocks noGrp="1"/>
          </p:cNvSpPr>
          <p:nvPr>
            <p:ph type="body" idx="4294967295"/>
          </p:nvPr>
        </p:nvSpPr>
        <p:spPr>
          <a:xfrm>
            <a:off x="4940400" y="35634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5"/>
              </a:rPr>
              <a:t>How to Teach Children About Healthy Relationships</a:t>
            </a:r>
            <a:endParaRPr sz="1400">
              <a:solidFill>
                <a:schemeClr val="accent3"/>
              </a:solidFill>
              <a:latin typeface="Chivo Medium"/>
              <a:ea typeface="Chivo Medium"/>
              <a:cs typeface="Chivo Medium"/>
              <a:sym typeface="Chivo Medium"/>
            </a:endParaRPr>
          </a:p>
        </p:txBody>
      </p:sp>
      <p:sp>
        <p:nvSpPr>
          <p:cNvPr id="241" name="Google Shape;241;p39"/>
          <p:cNvSpPr txBox="1">
            <a:spLocks noGrp="1"/>
          </p:cNvSpPr>
          <p:nvPr>
            <p:ph type="body" idx="4294967295"/>
          </p:nvPr>
        </p:nvSpPr>
        <p:spPr>
          <a:xfrm>
            <a:off x="6842100" y="35634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6"/>
              </a:rPr>
              <a:t>Understanding Why Children May Stay Quiet About Abuse</a:t>
            </a:r>
            <a:endParaRPr sz="1400">
              <a:solidFill>
                <a:schemeClr val="accent3"/>
              </a:solidFill>
              <a:latin typeface="Chivo Medium"/>
              <a:ea typeface="Chivo Medium"/>
              <a:cs typeface="Chivo Medium"/>
              <a:sym typeface="Chivo Medium"/>
            </a:endParaRPr>
          </a:p>
        </p:txBody>
      </p:sp>
      <p:sp>
        <p:nvSpPr>
          <p:cNvPr id="242" name="Google Shape;242;p39"/>
          <p:cNvSpPr txBox="1"/>
          <p:nvPr/>
        </p:nvSpPr>
        <p:spPr>
          <a:xfrm>
            <a:off x="4864200" y="1733313"/>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chemeClr val="accent2"/>
                </a:solidFill>
                <a:latin typeface="Chivo"/>
                <a:ea typeface="Chivo"/>
                <a:cs typeface="Chivo"/>
                <a:sym typeface="Chivo"/>
              </a:rPr>
              <a:t>If you would like to find out more about the topics we’ve covered in this section, visit the following links:</a:t>
            </a:r>
            <a:endParaRPr/>
          </a:p>
        </p:txBody>
      </p:sp>
      <p:pic>
        <p:nvPicPr>
          <p:cNvPr id="243" name="Google Shape;243;p39"/>
          <p:cNvPicPr preferRelativeResize="0"/>
          <p:nvPr/>
        </p:nvPicPr>
        <p:blipFill>
          <a:blip r:embed="rId7">
            <a:alphaModFix/>
          </a:blip>
          <a:stretch>
            <a:fillRect/>
          </a:stretch>
        </p:blipFill>
        <p:spPr>
          <a:xfrm>
            <a:off x="360000" y="861825"/>
            <a:ext cx="3866501" cy="3379426"/>
          </a:xfrm>
          <a:prstGeom prst="rect">
            <a:avLst/>
          </a:prstGeom>
          <a:noFill/>
          <a:ln>
            <a:noFill/>
          </a:ln>
        </p:spPr>
      </p:pic>
      <p:pic>
        <p:nvPicPr>
          <p:cNvPr id="244" name="Google Shape;244;p39"/>
          <p:cNvPicPr preferRelativeResize="0"/>
          <p:nvPr/>
        </p:nvPicPr>
        <p:blipFill>
          <a:blip r:embed="rId8">
            <a:alphaModFix/>
          </a:blip>
          <a:stretch>
            <a:fillRect/>
          </a:stretch>
        </p:blipFill>
        <p:spPr>
          <a:xfrm>
            <a:off x="4864200" y="2737925"/>
            <a:ext cx="115551" cy="115551"/>
          </a:xfrm>
          <a:prstGeom prst="rect">
            <a:avLst/>
          </a:prstGeom>
          <a:noFill/>
          <a:ln>
            <a:noFill/>
          </a:ln>
        </p:spPr>
      </p:pic>
      <p:pic>
        <p:nvPicPr>
          <p:cNvPr id="245" name="Google Shape;245;p39"/>
          <p:cNvPicPr preferRelativeResize="0"/>
          <p:nvPr/>
        </p:nvPicPr>
        <p:blipFill>
          <a:blip r:embed="rId8">
            <a:alphaModFix/>
          </a:blip>
          <a:stretch>
            <a:fillRect/>
          </a:stretch>
        </p:blipFill>
        <p:spPr>
          <a:xfrm>
            <a:off x="6784325" y="2737925"/>
            <a:ext cx="115551" cy="115551"/>
          </a:xfrm>
          <a:prstGeom prst="rect">
            <a:avLst/>
          </a:prstGeom>
          <a:noFill/>
          <a:ln>
            <a:noFill/>
          </a:ln>
        </p:spPr>
      </p:pic>
      <p:pic>
        <p:nvPicPr>
          <p:cNvPr id="246" name="Google Shape;246;p39"/>
          <p:cNvPicPr preferRelativeResize="0"/>
          <p:nvPr/>
        </p:nvPicPr>
        <p:blipFill>
          <a:blip r:embed="rId8">
            <a:alphaModFix/>
          </a:blip>
          <a:stretch>
            <a:fillRect/>
          </a:stretch>
        </p:blipFill>
        <p:spPr>
          <a:xfrm>
            <a:off x="4864200" y="3722275"/>
            <a:ext cx="115551" cy="115551"/>
          </a:xfrm>
          <a:prstGeom prst="rect">
            <a:avLst/>
          </a:prstGeom>
          <a:noFill/>
          <a:ln>
            <a:noFill/>
          </a:ln>
        </p:spPr>
      </p:pic>
      <p:pic>
        <p:nvPicPr>
          <p:cNvPr id="247" name="Google Shape;247;p39"/>
          <p:cNvPicPr preferRelativeResize="0"/>
          <p:nvPr/>
        </p:nvPicPr>
        <p:blipFill>
          <a:blip r:embed="rId8">
            <a:alphaModFix/>
          </a:blip>
          <a:stretch>
            <a:fillRect/>
          </a:stretch>
        </p:blipFill>
        <p:spPr>
          <a:xfrm>
            <a:off x="6784325" y="3722275"/>
            <a:ext cx="115551" cy="1155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40"/>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253" name="Google Shape;253;p40"/>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3</a:t>
            </a:r>
            <a:endParaRPr/>
          </a:p>
        </p:txBody>
      </p:sp>
      <p:sp>
        <p:nvSpPr>
          <p:cNvPr id="254" name="Google Shape;254;p40"/>
          <p:cNvSpPr txBox="1"/>
          <p:nvPr/>
        </p:nvSpPr>
        <p:spPr>
          <a:xfrm>
            <a:off x="1285450" y="1183800"/>
            <a:ext cx="65730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solidFill>
                  <a:srgbClr val="0F1422"/>
                </a:solidFill>
                <a:latin typeface="PT Serif"/>
                <a:ea typeface="PT Serif"/>
                <a:cs typeface="PT Serif"/>
                <a:sym typeface="PT Serif"/>
              </a:rPr>
              <a:t>Safeguarding issues</a:t>
            </a:r>
            <a:endParaRPr sz="3020">
              <a:solidFill>
                <a:srgbClr val="0F1422"/>
              </a:solidFill>
              <a:latin typeface="PT Serif"/>
              <a:ea typeface="PT Serif"/>
              <a:cs typeface="PT Serif"/>
              <a:sym typeface="PT Serif"/>
            </a:endParaRPr>
          </a:p>
          <a:p>
            <a:pPr marL="0" lvl="0" indent="0" algn="ctr" rtl="0">
              <a:spcBef>
                <a:spcPts val="1200"/>
              </a:spcBef>
              <a:spcAft>
                <a:spcPts val="0"/>
              </a:spcAft>
              <a:buNone/>
            </a:pPr>
            <a:endParaRPr sz="3020">
              <a:solidFill>
                <a:srgbClr val="0F1422"/>
              </a:solidFill>
              <a:latin typeface="PT Serif"/>
              <a:ea typeface="PT Serif"/>
              <a:cs typeface="PT Serif"/>
              <a:sym typeface="PT Serif"/>
            </a:endParaRPr>
          </a:p>
        </p:txBody>
      </p:sp>
      <p:sp>
        <p:nvSpPr>
          <p:cNvPr id="255" name="Google Shape;255;p40"/>
          <p:cNvSpPr txBox="1"/>
          <p:nvPr/>
        </p:nvSpPr>
        <p:spPr>
          <a:xfrm>
            <a:off x="196800" y="17619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259"/>
        <p:cNvGrpSpPr/>
        <p:nvPr/>
      </p:nvGrpSpPr>
      <p:grpSpPr>
        <a:xfrm>
          <a:off x="0" y="0"/>
          <a:ext cx="0" cy="0"/>
          <a:chOff x="0" y="0"/>
          <a:chExt cx="0" cy="0"/>
        </a:xfrm>
      </p:grpSpPr>
      <p:sp>
        <p:nvSpPr>
          <p:cNvPr id="260" name="Google Shape;260;p41"/>
          <p:cNvSpPr txBox="1">
            <a:spLocks noGrp="1"/>
          </p:cNvSpPr>
          <p:nvPr>
            <p:ph type="title"/>
          </p:nvPr>
        </p:nvSpPr>
        <p:spPr>
          <a:xfrm>
            <a:off x="196800" y="775925"/>
            <a:ext cx="8750400" cy="107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The four categories of online risks</a:t>
            </a:r>
            <a:br>
              <a:rPr lang="en-GB"/>
            </a:br>
            <a:r>
              <a:rPr lang="en-GB"/>
              <a:t>defined by KCSIE include</a:t>
            </a:r>
            <a:endParaRPr/>
          </a:p>
        </p:txBody>
      </p:sp>
      <p:sp>
        <p:nvSpPr>
          <p:cNvPr id="261" name="Google Shape;261;p41"/>
          <p:cNvSpPr txBox="1">
            <a:spLocks noGrp="1"/>
          </p:cNvSpPr>
          <p:nvPr>
            <p:ph type="body" idx="1"/>
          </p:nvPr>
        </p:nvSpPr>
        <p:spPr>
          <a:xfrm>
            <a:off x="1817600" y="2069174"/>
            <a:ext cx="2650800" cy="11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Content risks</a:t>
            </a:r>
            <a:r>
              <a:rPr lang="en-GB" sz="1400">
                <a:solidFill>
                  <a:srgbClr val="000000"/>
                </a:solidFill>
                <a:latin typeface="Chivo Medium"/>
                <a:ea typeface="Chivo Medium"/>
                <a:cs typeface="Chivo Medium"/>
                <a:sym typeface="Chivo Medium"/>
              </a:rPr>
              <a:t> – being exposed to illegal, inappropriate or</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harmful content.</a:t>
            </a:r>
            <a:endParaRPr sz="1400">
              <a:solidFill>
                <a:schemeClr val="accent1"/>
              </a:solidFill>
              <a:latin typeface="Chivo Medium"/>
              <a:ea typeface="Chivo Medium"/>
              <a:cs typeface="Chivo Medium"/>
              <a:sym typeface="Chivo Medium"/>
            </a:endParaRPr>
          </a:p>
        </p:txBody>
      </p:sp>
      <p:sp>
        <p:nvSpPr>
          <p:cNvPr id="262" name="Google Shape;262;p41"/>
          <p:cNvSpPr txBox="1">
            <a:spLocks noGrp="1"/>
          </p:cNvSpPr>
          <p:nvPr>
            <p:ph type="body" idx="1"/>
          </p:nvPr>
        </p:nvSpPr>
        <p:spPr>
          <a:xfrm>
            <a:off x="6287550" y="3615900"/>
            <a:ext cx="2650800" cy="11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Conduct risks</a:t>
            </a:r>
            <a:r>
              <a:rPr lang="en-GB" sz="1400">
                <a:solidFill>
                  <a:srgbClr val="000000"/>
                </a:solidFill>
                <a:latin typeface="Chivo Medium"/>
                <a:ea typeface="Chivo Medium"/>
                <a:cs typeface="Chivo Medium"/>
                <a:sym typeface="Chivo Medium"/>
              </a:rPr>
              <a:t> – online behaviour that increases</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the likelihood of, or causes, harm.</a:t>
            </a:r>
            <a:endParaRPr sz="1400">
              <a:solidFill>
                <a:schemeClr val="accent1"/>
              </a:solidFill>
              <a:latin typeface="Chivo Medium"/>
              <a:ea typeface="Chivo Medium"/>
              <a:cs typeface="Chivo Medium"/>
              <a:sym typeface="Chivo Medium"/>
            </a:endParaRPr>
          </a:p>
        </p:txBody>
      </p:sp>
      <p:sp>
        <p:nvSpPr>
          <p:cNvPr id="263" name="Google Shape;263;p41"/>
          <p:cNvSpPr txBox="1">
            <a:spLocks noGrp="1"/>
          </p:cNvSpPr>
          <p:nvPr>
            <p:ph type="body" idx="1"/>
          </p:nvPr>
        </p:nvSpPr>
        <p:spPr>
          <a:xfrm>
            <a:off x="1800000" y="3727500"/>
            <a:ext cx="2650800" cy="90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Contact risks</a:t>
            </a:r>
            <a:r>
              <a:rPr lang="en-GB" sz="1400">
                <a:solidFill>
                  <a:srgbClr val="000000"/>
                </a:solidFill>
                <a:latin typeface="Chivo Medium"/>
                <a:ea typeface="Chivo Medium"/>
                <a:cs typeface="Chivo Medium"/>
                <a:sym typeface="Chivo Medium"/>
              </a:rPr>
              <a:t> – being subjected to harmful online interaction with other users.</a:t>
            </a:r>
            <a:endParaRPr sz="1400">
              <a:solidFill>
                <a:schemeClr val="accent1"/>
              </a:solidFill>
              <a:latin typeface="Chivo Medium"/>
              <a:ea typeface="Chivo Medium"/>
              <a:cs typeface="Chivo Medium"/>
              <a:sym typeface="Chivo Medium"/>
            </a:endParaRPr>
          </a:p>
        </p:txBody>
      </p:sp>
      <p:sp>
        <p:nvSpPr>
          <p:cNvPr id="264" name="Google Shape;264;p41"/>
          <p:cNvSpPr txBox="1">
            <a:spLocks noGrp="1"/>
          </p:cNvSpPr>
          <p:nvPr>
            <p:ph type="body" idx="1"/>
          </p:nvPr>
        </p:nvSpPr>
        <p:spPr>
          <a:xfrm>
            <a:off x="6296400" y="2274674"/>
            <a:ext cx="2650800" cy="71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Commerce risks</a:t>
            </a:r>
            <a:r>
              <a:rPr lang="en-GB" sz="1400">
                <a:solidFill>
                  <a:srgbClr val="000000"/>
                </a:solidFill>
                <a:latin typeface="Chivo Medium"/>
                <a:ea typeface="Chivo Medium"/>
                <a:cs typeface="Chivo Medium"/>
                <a:sym typeface="Chivo Medium"/>
              </a:rPr>
              <a:t> – risks with a financial implication.</a:t>
            </a:r>
            <a:endParaRPr sz="2100">
              <a:solidFill>
                <a:schemeClr val="accent1"/>
              </a:solidFill>
              <a:latin typeface="Chivo Medium"/>
              <a:ea typeface="Chivo Medium"/>
              <a:cs typeface="Chivo Medium"/>
              <a:sym typeface="Chivo Medium"/>
            </a:endParaRPr>
          </a:p>
        </p:txBody>
      </p:sp>
      <p:pic>
        <p:nvPicPr>
          <p:cNvPr id="265" name="Google Shape;265;p41"/>
          <p:cNvPicPr preferRelativeResize="0"/>
          <p:nvPr/>
        </p:nvPicPr>
        <p:blipFill rotWithShape="1">
          <a:blip r:embed="rId3">
            <a:alphaModFix/>
          </a:blip>
          <a:srcRect l="16859" r="16866"/>
          <a:stretch/>
        </p:blipFill>
        <p:spPr>
          <a:xfrm>
            <a:off x="360000" y="1941075"/>
            <a:ext cx="1377051" cy="1385699"/>
          </a:xfrm>
          <a:prstGeom prst="rect">
            <a:avLst/>
          </a:prstGeom>
          <a:noFill/>
          <a:ln>
            <a:noFill/>
          </a:ln>
        </p:spPr>
      </p:pic>
      <p:pic>
        <p:nvPicPr>
          <p:cNvPr id="266" name="Google Shape;266;p41"/>
          <p:cNvPicPr preferRelativeResize="0"/>
          <p:nvPr/>
        </p:nvPicPr>
        <p:blipFill rotWithShape="1">
          <a:blip r:embed="rId4">
            <a:alphaModFix/>
          </a:blip>
          <a:srcRect l="16859" r="16866"/>
          <a:stretch/>
        </p:blipFill>
        <p:spPr>
          <a:xfrm>
            <a:off x="4804815" y="1941075"/>
            <a:ext cx="1377051" cy="1385699"/>
          </a:xfrm>
          <a:prstGeom prst="rect">
            <a:avLst/>
          </a:prstGeom>
          <a:noFill/>
          <a:ln>
            <a:noFill/>
          </a:ln>
        </p:spPr>
      </p:pic>
      <p:pic>
        <p:nvPicPr>
          <p:cNvPr id="267" name="Google Shape;267;p41"/>
          <p:cNvPicPr preferRelativeResize="0"/>
          <p:nvPr/>
        </p:nvPicPr>
        <p:blipFill rotWithShape="1">
          <a:blip r:embed="rId5">
            <a:alphaModFix/>
          </a:blip>
          <a:srcRect l="17291" r="17284"/>
          <a:stretch/>
        </p:blipFill>
        <p:spPr>
          <a:xfrm>
            <a:off x="360000" y="3487800"/>
            <a:ext cx="1359352" cy="1385699"/>
          </a:xfrm>
          <a:prstGeom prst="rect">
            <a:avLst/>
          </a:prstGeom>
          <a:noFill/>
          <a:ln>
            <a:noFill/>
          </a:ln>
        </p:spPr>
      </p:pic>
      <p:pic>
        <p:nvPicPr>
          <p:cNvPr id="268" name="Google Shape;268;p41"/>
          <p:cNvPicPr preferRelativeResize="0"/>
          <p:nvPr/>
        </p:nvPicPr>
        <p:blipFill rotWithShape="1">
          <a:blip r:embed="rId6">
            <a:alphaModFix/>
          </a:blip>
          <a:srcRect l="16859" r="16866"/>
          <a:stretch/>
        </p:blipFill>
        <p:spPr>
          <a:xfrm>
            <a:off x="4795975" y="3487800"/>
            <a:ext cx="1377051" cy="1385699"/>
          </a:xfrm>
          <a:prstGeom prst="rect">
            <a:avLst/>
          </a:prstGeom>
          <a:noFill/>
          <a:ln>
            <a:noFill/>
          </a:ln>
        </p:spPr>
      </p:pic>
      <p:sp>
        <p:nvSpPr>
          <p:cNvPr id="269" name="Google Shape;269;p41"/>
          <p:cNvSpPr txBox="1"/>
          <p:nvPr/>
        </p:nvSpPr>
        <p:spPr>
          <a:xfrm>
            <a:off x="3589200" y="263275"/>
            <a:ext cx="1965600" cy="422400"/>
          </a:xfrm>
          <a:prstGeom prst="rect">
            <a:avLst/>
          </a:prstGeom>
          <a:solidFill>
            <a:schemeClr val="accent4"/>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ONLINE SAFETY</a:t>
            </a:r>
            <a:endParaRPr sz="18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2"/>
          <p:cNvPicPr preferRelativeResize="0"/>
          <p:nvPr/>
        </p:nvPicPr>
        <p:blipFill rotWithShape="1">
          <a:blip r:embed="rId3">
            <a:alphaModFix/>
          </a:blip>
          <a:srcRect l="12748" t="12748" r="12741" b="12741"/>
          <a:stretch/>
        </p:blipFill>
        <p:spPr>
          <a:xfrm>
            <a:off x="2876950" y="876700"/>
            <a:ext cx="3390099" cy="3390099"/>
          </a:xfrm>
          <a:prstGeom prst="rect">
            <a:avLst/>
          </a:prstGeom>
          <a:noFill/>
          <a:ln>
            <a:noFill/>
          </a:ln>
        </p:spPr>
      </p:pic>
      <p:sp>
        <p:nvSpPr>
          <p:cNvPr id="275" name="Google Shape;275;p42"/>
          <p:cNvSpPr txBox="1"/>
          <p:nvPr/>
        </p:nvSpPr>
        <p:spPr>
          <a:xfrm>
            <a:off x="4159825" y="2091125"/>
            <a:ext cx="8244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Risks</a:t>
            </a:r>
            <a:endParaRPr sz="1800">
              <a:latin typeface="Chivo SemiBold"/>
              <a:ea typeface="Chivo SemiBold"/>
              <a:cs typeface="Chivo SemiBold"/>
              <a:sym typeface="Chivo SemiBold"/>
            </a:endParaRPr>
          </a:p>
        </p:txBody>
      </p:sp>
      <p:pic>
        <p:nvPicPr>
          <p:cNvPr id="276" name="Google Shape;276;p42"/>
          <p:cNvPicPr preferRelativeResize="0"/>
          <p:nvPr/>
        </p:nvPicPr>
        <p:blipFill>
          <a:blip r:embed="rId4">
            <a:alphaModFix/>
          </a:blip>
          <a:stretch>
            <a:fillRect/>
          </a:stretch>
        </p:blipFill>
        <p:spPr>
          <a:xfrm>
            <a:off x="5111201" y="2513525"/>
            <a:ext cx="408325" cy="422400"/>
          </a:xfrm>
          <a:prstGeom prst="rect">
            <a:avLst/>
          </a:prstGeom>
          <a:noFill/>
          <a:ln>
            <a:noFill/>
          </a:ln>
        </p:spPr>
      </p:pic>
      <p:sp>
        <p:nvSpPr>
          <p:cNvPr id="277" name="Google Shape;277;p42"/>
          <p:cNvSpPr txBox="1">
            <a:spLocks noGrp="1"/>
          </p:cNvSpPr>
          <p:nvPr>
            <p:ph type="body" idx="4294967295"/>
          </p:nvPr>
        </p:nvSpPr>
        <p:spPr>
          <a:xfrm>
            <a:off x="2194225" y="417250"/>
            <a:ext cx="1965600" cy="3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Child-on-child abuse</a:t>
            </a:r>
            <a:endParaRPr sz="1700">
              <a:solidFill>
                <a:schemeClr val="accent1"/>
              </a:solidFill>
              <a:latin typeface="Chivo Medium"/>
              <a:ea typeface="Chivo Medium"/>
              <a:cs typeface="Chivo Medium"/>
              <a:sym typeface="Chivo Medium"/>
            </a:endParaRPr>
          </a:p>
        </p:txBody>
      </p:sp>
      <p:sp>
        <p:nvSpPr>
          <p:cNvPr id="278" name="Google Shape;278;p42"/>
          <p:cNvSpPr txBox="1">
            <a:spLocks noGrp="1"/>
          </p:cNvSpPr>
          <p:nvPr>
            <p:ph type="body" idx="4294967295"/>
          </p:nvPr>
        </p:nvSpPr>
        <p:spPr>
          <a:xfrm>
            <a:off x="1295650" y="1683500"/>
            <a:ext cx="1581300" cy="69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Inappropriate language</a:t>
            </a:r>
            <a:endParaRPr sz="1400">
              <a:solidFill>
                <a:schemeClr val="accent1"/>
              </a:solidFill>
              <a:latin typeface="Chivo Medium"/>
              <a:ea typeface="Chivo Medium"/>
              <a:cs typeface="Chivo Medium"/>
              <a:sym typeface="Chivo Medium"/>
            </a:endParaRPr>
          </a:p>
        </p:txBody>
      </p:sp>
      <p:sp>
        <p:nvSpPr>
          <p:cNvPr id="279" name="Google Shape;279;p42"/>
          <p:cNvSpPr txBox="1"/>
          <p:nvPr/>
        </p:nvSpPr>
        <p:spPr>
          <a:xfrm>
            <a:off x="4861800" y="41110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Adults posing as children</a:t>
            </a:r>
            <a:endParaRPr>
              <a:latin typeface="Chivo Medium"/>
              <a:ea typeface="Chivo Medium"/>
              <a:cs typeface="Chivo Medium"/>
              <a:sym typeface="Chivo Medium"/>
            </a:endParaRPr>
          </a:p>
        </p:txBody>
      </p:sp>
      <p:sp>
        <p:nvSpPr>
          <p:cNvPr id="280" name="Google Shape;280;p42"/>
          <p:cNvSpPr txBox="1"/>
          <p:nvPr/>
        </p:nvSpPr>
        <p:spPr>
          <a:xfrm>
            <a:off x="6731925" y="1059888"/>
            <a:ext cx="960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Live chat</a:t>
            </a:r>
            <a:endParaRPr>
              <a:latin typeface="Chivo Medium"/>
              <a:ea typeface="Chivo Medium"/>
              <a:cs typeface="Chivo Medium"/>
              <a:sym typeface="Chivo Medium"/>
            </a:endParaRPr>
          </a:p>
        </p:txBody>
      </p:sp>
      <p:sp>
        <p:nvSpPr>
          <p:cNvPr id="281" name="Google Shape;281;p42"/>
          <p:cNvSpPr txBox="1"/>
          <p:nvPr/>
        </p:nvSpPr>
        <p:spPr>
          <a:xfrm>
            <a:off x="6056550" y="1708700"/>
            <a:ext cx="2109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Sending and receiving explicit images</a:t>
            </a:r>
            <a:endParaRPr>
              <a:latin typeface="Chivo Medium"/>
              <a:ea typeface="Chivo Medium"/>
              <a:cs typeface="Chivo Medium"/>
              <a:sym typeface="Chivo Medium"/>
            </a:endParaRPr>
          </a:p>
        </p:txBody>
      </p:sp>
      <p:sp>
        <p:nvSpPr>
          <p:cNvPr id="282" name="Google Shape;282;p42"/>
          <p:cNvSpPr txBox="1"/>
          <p:nvPr/>
        </p:nvSpPr>
        <p:spPr>
          <a:xfrm>
            <a:off x="1526300" y="2935925"/>
            <a:ext cx="1039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Grooming</a:t>
            </a:r>
            <a:endParaRPr>
              <a:latin typeface="Chivo Medium"/>
              <a:ea typeface="Chivo Medium"/>
              <a:cs typeface="Chivo Medium"/>
              <a:sym typeface="Chivo Medium"/>
            </a:endParaRPr>
          </a:p>
        </p:txBody>
      </p:sp>
      <p:sp>
        <p:nvSpPr>
          <p:cNvPr id="283" name="Google Shape;283;p42"/>
          <p:cNvSpPr txBox="1"/>
          <p:nvPr/>
        </p:nvSpPr>
        <p:spPr>
          <a:xfrm>
            <a:off x="5571150" y="4266800"/>
            <a:ext cx="1581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Financial scams</a:t>
            </a:r>
            <a:endParaRPr>
              <a:latin typeface="Chivo Medium"/>
              <a:ea typeface="Chivo Medium"/>
              <a:cs typeface="Chivo Medium"/>
              <a:sym typeface="Chivo Medium"/>
            </a:endParaRPr>
          </a:p>
        </p:txBody>
      </p:sp>
      <p:sp>
        <p:nvSpPr>
          <p:cNvPr id="284" name="Google Shape;284;p42"/>
          <p:cNvSpPr txBox="1"/>
          <p:nvPr/>
        </p:nvSpPr>
        <p:spPr>
          <a:xfrm>
            <a:off x="1028325" y="3631125"/>
            <a:ext cx="1362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Cyberbullying</a:t>
            </a:r>
            <a:endParaRPr>
              <a:latin typeface="Chivo Medium"/>
              <a:ea typeface="Chivo Medium"/>
              <a:cs typeface="Chivo Medium"/>
              <a:sym typeface="Chivo Medium"/>
            </a:endParaRPr>
          </a:p>
        </p:txBody>
      </p:sp>
      <p:sp>
        <p:nvSpPr>
          <p:cNvPr id="285" name="Google Shape;285;p42"/>
          <p:cNvSpPr txBox="1"/>
          <p:nvPr/>
        </p:nvSpPr>
        <p:spPr>
          <a:xfrm>
            <a:off x="6659625" y="2935913"/>
            <a:ext cx="1104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Fake news</a:t>
            </a:r>
            <a:endParaRPr>
              <a:latin typeface="Chivo Medium"/>
              <a:ea typeface="Chivo Medium"/>
              <a:cs typeface="Chivo Medium"/>
              <a:sym typeface="Chivo Medium"/>
            </a:endParaRPr>
          </a:p>
        </p:txBody>
      </p:sp>
      <p:sp>
        <p:nvSpPr>
          <p:cNvPr id="286" name="Google Shape;286;p42"/>
          <p:cNvSpPr txBox="1"/>
          <p:nvPr/>
        </p:nvSpPr>
        <p:spPr>
          <a:xfrm>
            <a:off x="7047775" y="3638525"/>
            <a:ext cx="1429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Radicalisation</a:t>
            </a:r>
            <a:endParaRPr>
              <a:latin typeface="Chivo Medium"/>
              <a:ea typeface="Chivo Medium"/>
              <a:cs typeface="Chivo Medium"/>
              <a:sym typeface="Chivo Medium"/>
            </a:endParaRPr>
          </a:p>
        </p:txBody>
      </p:sp>
      <p:sp>
        <p:nvSpPr>
          <p:cNvPr id="287" name="Google Shape;287;p42"/>
          <p:cNvSpPr txBox="1"/>
          <p:nvPr/>
        </p:nvSpPr>
        <p:spPr>
          <a:xfrm>
            <a:off x="2390625" y="4266788"/>
            <a:ext cx="1104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Sextortion</a:t>
            </a:r>
            <a:endParaRPr>
              <a:latin typeface="Chivo Medium"/>
              <a:ea typeface="Chivo Medium"/>
              <a:cs typeface="Chivo Medium"/>
              <a:sym typeface="Chivo Medium"/>
            </a:endParaRPr>
          </a:p>
        </p:txBody>
      </p:sp>
      <p:sp>
        <p:nvSpPr>
          <p:cNvPr id="288" name="Google Shape;288;p42"/>
          <p:cNvSpPr txBox="1"/>
          <p:nvPr/>
        </p:nvSpPr>
        <p:spPr>
          <a:xfrm>
            <a:off x="1161000" y="1059900"/>
            <a:ext cx="1965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Artificial intelligence</a:t>
            </a:r>
            <a:endParaRPr>
              <a:latin typeface="Chivo Medium"/>
              <a:ea typeface="Chivo Medium"/>
              <a:cs typeface="Chivo Medium"/>
              <a:sym typeface="Chiv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3"/>
          <p:cNvSpPr/>
          <p:nvPr/>
        </p:nvSpPr>
        <p:spPr>
          <a:xfrm flipH="1">
            <a:off x="4148700" y="4287575"/>
            <a:ext cx="4995300" cy="8559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A recent sextortion case that made the news is that of </a:t>
            </a:r>
            <a:r>
              <a:rPr lang="en-GB" sz="1000" b="1">
                <a:latin typeface="Chivo"/>
                <a:ea typeface="Chivo"/>
                <a:cs typeface="Chivo"/>
                <a:sym typeface="Chivo"/>
              </a:rPr>
              <a:t>Murray Dowey</a:t>
            </a:r>
            <a:r>
              <a:rPr lang="en-GB" sz="1000">
                <a:latin typeface="Chivo Medium"/>
                <a:ea typeface="Chivo Medium"/>
                <a:cs typeface="Chivo Medium"/>
                <a:sym typeface="Chivo Medium"/>
              </a:rPr>
              <a:t>, a 16-year-old boy who took his own life in December </a:t>
            </a:r>
            <a:br>
              <a:rPr lang="en-GB" sz="1000">
                <a:latin typeface="Chivo Medium"/>
                <a:ea typeface="Chivo Medium"/>
                <a:cs typeface="Chivo Medium"/>
                <a:sym typeface="Chivo Medium"/>
              </a:rPr>
            </a:br>
            <a:r>
              <a:rPr lang="en-GB" sz="1000">
                <a:latin typeface="Chivo Medium"/>
                <a:ea typeface="Chivo Medium"/>
                <a:cs typeface="Chivo Medium"/>
                <a:sym typeface="Chivo Medium"/>
              </a:rPr>
              <a:t>2023 as a result of being a victim of sextortion.</a:t>
            </a:r>
            <a:endParaRPr sz="1000">
              <a:latin typeface="Chivo Medium"/>
              <a:ea typeface="Chivo Medium"/>
              <a:cs typeface="Chivo Medium"/>
              <a:sym typeface="Chivo Medium"/>
            </a:endParaRPr>
          </a:p>
        </p:txBody>
      </p:sp>
      <p:pic>
        <p:nvPicPr>
          <p:cNvPr id="294" name="Google Shape;294;p43"/>
          <p:cNvPicPr preferRelativeResize="0"/>
          <p:nvPr/>
        </p:nvPicPr>
        <p:blipFill>
          <a:blip r:embed="rId3">
            <a:alphaModFix/>
          </a:blip>
          <a:stretch>
            <a:fillRect/>
          </a:stretch>
        </p:blipFill>
        <p:spPr>
          <a:xfrm>
            <a:off x="4342902" y="4329672"/>
            <a:ext cx="733000" cy="733051"/>
          </a:xfrm>
          <a:prstGeom prst="rect">
            <a:avLst/>
          </a:prstGeom>
          <a:noFill/>
          <a:ln>
            <a:noFill/>
          </a:ln>
        </p:spPr>
      </p:pic>
      <p:sp>
        <p:nvSpPr>
          <p:cNvPr id="295" name="Google Shape;295;p43"/>
          <p:cNvSpPr txBox="1">
            <a:spLocks noGrp="1"/>
          </p:cNvSpPr>
          <p:nvPr>
            <p:ph type="title" idx="4294967295"/>
          </p:nvPr>
        </p:nvSpPr>
        <p:spPr>
          <a:xfrm>
            <a:off x="3551650" y="1156225"/>
            <a:ext cx="5103300" cy="3027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A combination of the words </a:t>
            </a:r>
            <a:r>
              <a:rPr lang="en-GB" sz="1400">
                <a:solidFill>
                  <a:srgbClr val="000000"/>
                </a:solidFill>
                <a:highlight>
                  <a:schemeClr val="accent2"/>
                </a:highlight>
                <a:latin typeface="Chivo"/>
                <a:ea typeface="Chivo"/>
                <a:cs typeface="Chivo"/>
                <a:sym typeface="Chivo"/>
              </a:rPr>
              <a:t>‘sex’</a:t>
            </a:r>
            <a:r>
              <a:rPr lang="en-GB" sz="1400">
                <a:solidFill>
                  <a:srgbClr val="000000"/>
                </a:solidFill>
                <a:latin typeface="Chivo"/>
                <a:ea typeface="Chivo"/>
                <a:cs typeface="Chivo"/>
                <a:sym typeface="Chivo"/>
              </a:rPr>
              <a:t> and </a:t>
            </a:r>
            <a:r>
              <a:rPr lang="en-GB" sz="1400">
                <a:solidFill>
                  <a:srgbClr val="000000"/>
                </a:solidFill>
                <a:highlight>
                  <a:schemeClr val="accent2"/>
                </a:highlight>
                <a:latin typeface="Chivo"/>
                <a:ea typeface="Chivo"/>
                <a:cs typeface="Chivo"/>
                <a:sym typeface="Chivo"/>
              </a:rPr>
              <a:t>‘extortion’</a:t>
            </a:r>
            <a:r>
              <a:rPr lang="en-GB" sz="1400">
                <a:solidFill>
                  <a:srgbClr val="000000"/>
                </a:solidFill>
                <a:latin typeface="Chivo"/>
                <a:ea typeface="Chivo"/>
                <a:cs typeface="Chivo"/>
                <a:sym typeface="Chivo"/>
              </a:rPr>
              <a:t> and refers to a type of financially-motivated online blackmail.</a:t>
            </a:r>
            <a:endParaRPr sz="14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It commonly involves the non-consensual sharing of ‘nudes’ or ‘semi-nude’ photos and videos in exchange for money.</a:t>
            </a:r>
            <a:br>
              <a:rPr lang="en-GB" sz="1400">
                <a:solidFill>
                  <a:srgbClr val="000000"/>
                </a:solidFill>
                <a:latin typeface="Chivo"/>
                <a:ea typeface="Chivo"/>
                <a:cs typeface="Chivo"/>
                <a:sym typeface="Chivo"/>
              </a:rPr>
            </a:b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Whilst sextortion is commonly perpetrated by criminal gangs - and therefore by a stranger to the child - it can also be carried out by someone the victim knows.</a:t>
            </a:r>
            <a:endParaRPr>
              <a:solidFill>
                <a:srgbClr val="7396F7"/>
              </a:solidFill>
            </a:endParaRPr>
          </a:p>
        </p:txBody>
      </p:sp>
      <p:sp>
        <p:nvSpPr>
          <p:cNvPr id="296" name="Google Shape;296;p43"/>
          <p:cNvSpPr txBox="1"/>
          <p:nvPr/>
        </p:nvSpPr>
        <p:spPr>
          <a:xfrm>
            <a:off x="3551650" y="509725"/>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dk1"/>
                </a:solidFill>
                <a:latin typeface="PT Serif"/>
                <a:ea typeface="PT Serif"/>
                <a:cs typeface="PT Serif"/>
                <a:sym typeface="PT Serif"/>
              </a:rPr>
              <a:t>Sextortion</a:t>
            </a:r>
            <a:endParaRPr sz="3000">
              <a:solidFill>
                <a:schemeClr val="accent2"/>
              </a:solidFill>
              <a:latin typeface="PT Serif"/>
              <a:ea typeface="PT Serif"/>
              <a:cs typeface="PT Serif"/>
              <a:sym typeface="PT Serif"/>
            </a:endParaRPr>
          </a:p>
        </p:txBody>
      </p:sp>
      <p:pic>
        <p:nvPicPr>
          <p:cNvPr id="297" name="Google Shape;297;p43"/>
          <p:cNvPicPr preferRelativeResize="0"/>
          <p:nvPr/>
        </p:nvPicPr>
        <p:blipFill rotWithShape="1">
          <a:blip r:embed="rId4">
            <a:alphaModFix/>
          </a:blip>
          <a:srcRect l="-1931" t="-3636" r="-1921" b="-3647"/>
          <a:stretch/>
        </p:blipFill>
        <p:spPr>
          <a:xfrm>
            <a:off x="168250" y="1283450"/>
            <a:ext cx="3555451" cy="2576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4"/>
          <p:cNvSpPr/>
          <p:nvPr/>
        </p:nvSpPr>
        <p:spPr>
          <a:xfrm flipH="1">
            <a:off x="3967200" y="4069475"/>
            <a:ext cx="5176800" cy="10740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a:latin typeface="Chivo SemiBold"/>
                <a:ea typeface="Chivo SemiBold"/>
                <a:cs typeface="Chivo SemiBold"/>
                <a:sym typeface="Chivo SemiBold"/>
              </a:rPr>
              <a:t>Discussion point</a:t>
            </a:r>
            <a:endParaRPr>
              <a:latin typeface="Chivo SemiBold"/>
              <a:ea typeface="Chivo SemiBold"/>
              <a:cs typeface="Chivo SemiBold"/>
              <a:sym typeface="Chivo SemiBold"/>
            </a:endParaRPr>
          </a:p>
          <a:p>
            <a:pPr marL="914400" lvl="0" indent="0" algn="l" rtl="0">
              <a:lnSpc>
                <a:spcPct val="115000"/>
              </a:lnSpc>
              <a:spcBef>
                <a:spcPts val="0"/>
              </a:spcBef>
              <a:spcAft>
                <a:spcPts val="0"/>
              </a:spcAft>
              <a:buNone/>
            </a:pPr>
            <a:r>
              <a:rPr lang="en-GB" sz="1000">
                <a:latin typeface="Chivo"/>
                <a:ea typeface="Chivo"/>
                <a:cs typeface="Chivo"/>
                <a:sym typeface="Chivo"/>
              </a:rPr>
              <a:t>How can we help encourage our pupils to share when they have concerns online?</a:t>
            </a:r>
            <a:endParaRPr sz="1000">
              <a:solidFill>
                <a:schemeClr val="dk2"/>
              </a:solidFill>
              <a:latin typeface="Chivo"/>
              <a:ea typeface="Chivo"/>
              <a:cs typeface="Chivo"/>
              <a:sym typeface="Chivo"/>
            </a:endParaRPr>
          </a:p>
        </p:txBody>
      </p:sp>
      <p:pic>
        <p:nvPicPr>
          <p:cNvPr id="303" name="Google Shape;303;p44"/>
          <p:cNvPicPr preferRelativeResize="0"/>
          <p:nvPr/>
        </p:nvPicPr>
        <p:blipFill rotWithShape="1">
          <a:blip r:embed="rId3">
            <a:alphaModFix/>
          </a:blip>
          <a:srcRect l="11258" t="11258" r="11258" b="11258"/>
          <a:stretch/>
        </p:blipFill>
        <p:spPr>
          <a:xfrm>
            <a:off x="4178350" y="4314212"/>
            <a:ext cx="660224" cy="660224"/>
          </a:xfrm>
          <a:prstGeom prst="rect">
            <a:avLst/>
          </a:prstGeom>
          <a:noFill/>
          <a:ln>
            <a:noFill/>
          </a:ln>
        </p:spPr>
      </p:pic>
      <p:sp>
        <p:nvSpPr>
          <p:cNvPr id="304" name="Google Shape;304;p44"/>
          <p:cNvSpPr txBox="1"/>
          <p:nvPr/>
        </p:nvSpPr>
        <p:spPr>
          <a:xfrm>
            <a:off x="3967198" y="1260000"/>
            <a:ext cx="1753200" cy="92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4800">
                <a:latin typeface="Chivo SemiBold"/>
                <a:ea typeface="Chivo SemiBold"/>
                <a:cs typeface="Chivo SemiBold"/>
                <a:sym typeface="Chivo SemiBold"/>
              </a:rPr>
              <a:t>32%</a:t>
            </a:r>
            <a:endParaRPr sz="4800">
              <a:latin typeface="Chivo SemiBold"/>
              <a:ea typeface="Chivo SemiBold"/>
              <a:cs typeface="Chivo SemiBold"/>
              <a:sym typeface="Chivo SemiBold"/>
            </a:endParaRPr>
          </a:p>
        </p:txBody>
      </p:sp>
      <p:sp>
        <p:nvSpPr>
          <p:cNvPr id="305" name="Google Shape;305;p44"/>
          <p:cNvSpPr txBox="1"/>
          <p:nvPr/>
        </p:nvSpPr>
        <p:spPr>
          <a:xfrm>
            <a:off x="3967200" y="2134150"/>
            <a:ext cx="4852800" cy="120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a:latin typeface="PT Serif"/>
                <a:ea typeface="PT Serif"/>
                <a:cs typeface="PT Serif"/>
                <a:sym typeface="PT Serif"/>
              </a:rPr>
              <a:t>of 8-17 year olds say they have seen something they found worrying or nasty online in the last 12 months</a:t>
            </a:r>
            <a:endParaRPr sz="2300">
              <a:latin typeface="PT Serif"/>
              <a:ea typeface="PT Serif"/>
              <a:cs typeface="PT Serif"/>
              <a:sym typeface="PT Serif"/>
            </a:endParaRPr>
          </a:p>
        </p:txBody>
      </p:sp>
      <p:pic>
        <p:nvPicPr>
          <p:cNvPr id="306" name="Google Shape;306;p44"/>
          <p:cNvPicPr preferRelativeResize="0"/>
          <p:nvPr/>
        </p:nvPicPr>
        <p:blipFill rotWithShape="1">
          <a:blip r:embed="rId4">
            <a:alphaModFix/>
          </a:blip>
          <a:srcRect l="4514" t="-2481" r="-12517" b="-6367"/>
          <a:stretch/>
        </p:blipFill>
        <p:spPr>
          <a:xfrm>
            <a:off x="-66750" y="809575"/>
            <a:ext cx="3059126" cy="3994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5"/>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What can we do about online safety?</a:t>
            </a:r>
            <a:endParaRPr/>
          </a:p>
        </p:txBody>
      </p:sp>
      <p:sp>
        <p:nvSpPr>
          <p:cNvPr id="312" name="Google Shape;312;p45"/>
          <p:cNvSpPr txBox="1"/>
          <p:nvPr/>
        </p:nvSpPr>
        <p:spPr>
          <a:xfrm>
            <a:off x="360000" y="33513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Keep the conversation open and engage</a:t>
            </a:r>
            <a:br>
              <a:rPr lang="en-GB" sz="1100">
                <a:latin typeface="Chivo Medium"/>
                <a:ea typeface="Chivo Medium"/>
                <a:cs typeface="Chivo Medium"/>
                <a:sym typeface="Chivo Medium"/>
              </a:rPr>
            </a:br>
            <a:r>
              <a:rPr lang="en-GB" sz="1100">
                <a:latin typeface="Chivo Medium"/>
                <a:ea typeface="Chivo Medium"/>
                <a:cs typeface="Chivo Medium"/>
                <a:sym typeface="Chivo Medium"/>
              </a:rPr>
              <a:t>pupil voice</a:t>
            </a:r>
            <a:endParaRPr>
              <a:latin typeface="Chivo Medium"/>
              <a:ea typeface="Chivo Medium"/>
              <a:cs typeface="Chivo Medium"/>
              <a:sym typeface="Chivo Medium"/>
            </a:endParaRPr>
          </a:p>
        </p:txBody>
      </p:sp>
      <p:sp>
        <p:nvSpPr>
          <p:cNvPr id="313" name="Google Shape;313;p45"/>
          <p:cNvSpPr txBox="1"/>
          <p:nvPr/>
        </p:nvSpPr>
        <p:spPr>
          <a:xfrm>
            <a:off x="6710000" y="3351300"/>
            <a:ext cx="2053200" cy="132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Displaying, and referencing, </a:t>
            </a:r>
            <a:r>
              <a:rPr lang="en-GB" sz="1100" u="sng">
                <a:solidFill>
                  <a:schemeClr val="hlink"/>
                </a:solidFill>
                <a:latin typeface="Chivo Medium"/>
                <a:ea typeface="Chivo Medium"/>
                <a:cs typeface="Chivo Medium"/>
                <a:sym typeface="Chivo Medium"/>
                <a:hlinkClick r:id="rId3"/>
              </a:rPr>
              <a:t>internet safety posters</a:t>
            </a:r>
            <a:r>
              <a:rPr lang="en-GB" sz="1100">
                <a:latin typeface="Chivo Medium"/>
                <a:ea typeface="Chivo Medium"/>
                <a:cs typeface="Chivo Medium"/>
                <a:sym typeface="Chivo Medium"/>
              </a:rPr>
              <a:t> in your classroom can be a good way to keep pupils regularly reminded about the potential risks</a:t>
            </a:r>
            <a:endParaRPr>
              <a:latin typeface="Chivo Medium"/>
              <a:ea typeface="Chivo Medium"/>
              <a:cs typeface="Chivo Medium"/>
              <a:sym typeface="Chivo Medium"/>
            </a:endParaRPr>
          </a:p>
        </p:txBody>
      </p:sp>
      <p:sp>
        <p:nvSpPr>
          <p:cNvPr id="314" name="Google Shape;314;p45"/>
          <p:cNvSpPr txBox="1"/>
          <p:nvPr/>
        </p:nvSpPr>
        <p:spPr>
          <a:xfrm>
            <a:off x="2312850" y="3351300"/>
            <a:ext cx="20532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Build your awareness of the ‘</a:t>
            </a:r>
            <a:r>
              <a:rPr lang="en-GB" sz="1100" u="sng">
                <a:solidFill>
                  <a:schemeClr val="hlink"/>
                </a:solidFill>
                <a:latin typeface="Chivo Medium"/>
                <a:ea typeface="Chivo Medium"/>
                <a:cs typeface="Chivo Medium"/>
                <a:sym typeface="Chivo Medium"/>
                <a:hlinkClick r:id="rId4"/>
              </a:rPr>
              <a:t>hidden</a:t>
            </a:r>
            <a:r>
              <a:rPr lang="en-GB" sz="1100">
                <a:latin typeface="Chivo Medium"/>
                <a:ea typeface="Chivo Medium"/>
                <a:cs typeface="Chivo Medium"/>
                <a:sym typeface="Chivo Medium"/>
              </a:rPr>
              <a:t>’ online language</a:t>
            </a:r>
            <a:endParaRPr>
              <a:latin typeface="Chivo Medium"/>
              <a:ea typeface="Chivo Medium"/>
              <a:cs typeface="Chivo Medium"/>
              <a:sym typeface="Chivo Medium"/>
            </a:endParaRPr>
          </a:p>
        </p:txBody>
      </p:sp>
      <p:sp>
        <p:nvSpPr>
          <p:cNvPr id="315" name="Google Shape;315;p45"/>
          <p:cNvSpPr txBox="1"/>
          <p:nvPr/>
        </p:nvSpPr>
        <p:spPr>
          <a:xfrm>
            <a:off x="4593314" y="33513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Reinforce online safety guidance with your pupils, parents and carers</a:t>
            </a:r>
            <a:endParaRPr>
              <a:latin typeface="Chivo Medium"/>
              <a:ea typeface="Chivo Medium"/>
              <a:cs typeface="Chivo Medium"/>
              <a:sym typeface="Chivo Medium"/>
            </a:endParaRPr>
          </a:p>
        </p:txBody>
      </p:sp>
      <p:pic>
        <p:nvPicPr>
          <p:cNvPr id="316" name="Google Shape;316;p45"/>
          <p:cNvPicPr preferRelativeResize="0"/>
          <p:nvPr/>
        </p:nvPicPr>
        <p:blipFill rotWithShape="1">
          <a:blip r:embed="rId5">
            <a:alphaModFix/>
          </a:blip>
          <a:srcRect b="507"/>
          <a:stretch/>
        </p:blipFill>
        <p:spPr>
          <a:xfrm>
            <a:off x="3069331" y="1322143"/>
            <a:ext cx="1128607" cy="1596000"/>
          </a:xfrm>
          <a:prstGeom prst="rect">
            <a:avLst/>
          </a:prstGeom>
          <a:noFill/>
          <a:ln>
            <a:noFill/>
          </a:ln>
          <a:effectLst>
            <a:outerShdw blurRad="185738" dist="57150" dir="1800000" algn="bl" rotWithShape="0">
              <a:srgbClr val="000000">
                <a:alpha val="50000"/>
              </a:srgbClr>
            </a:outerShdw>
          </a:effectLst>
        </p:spPr>
      </p:pic>
      <p:pic>
        <p:nvPicPr>
          <p:cNvPr id="317" name="Google Shape;317;p45"/>
          <p:cNvPicPr preferRelativeResize="0"/>
          <p:nvPr/>
        </p:nvPicPr>
        <p:blipFill>
          <a:blip r:embed="rId6">
            <a:alphaModFix/>
          </a:blip>
          <a:stretch>
            <a:fillRect/>
          </a:stretch>
        </p:blipFill>
        <p:spPr>
          <a:xfrm>
            <a:off x="2376863" y="1556375"/>
            <a:ext cx="1128608" cy="1596000"/>
          </a:xfrm>
          <a:prstGeom prst="rect">
            <a:avLst/>
          </a:prstGeom>
          <a:noFill/>
          <a:ln>
            <a:noFill/>
          </a:ln>
          <a:effectLst>
            <a:outerShdw blurRad="185738" dist="57150" dir="1800000" algn="bl" rotWithShape="0">
              <a:srgbClr val="000000">
                <a:alpha val="50000"/>
              </a:srgbClr>
            </a:outerShdw>
          </a:effectLst>
        </p:spPr>
      </p:pic>
      <p:pic>
        <p:nvPicPr>
          <p:cNvPr id="318" name="Google Shape;318;p45"/>
          <p:cNvPicPr preferRelativeResize="0"/>
          <p:nvPr/>
        </p:nvPicPr>
        <p:blipFill>
          <a:blip r:embed="rId7">
            <a:alphaModFix/>
          </a:blip>
          <a:stretch>
            <a:fillRect/>
          </a:stretch>
        </p:blipFill>
        <p:spPr>
          <a:xfrm>
            <a:off x="7089675" y="1322425"/>
            <a:ext cx="1293850" cy="1829939"/>
          </a:xfrm>
          <a:prstGeom prst="rect">
            <a:avLst/>
          </a:prstGeom>
          <a:noFill/>
          <a:ln>
            <a:noFill/>
          </a:ln>
          <a:effectLst>
            <a:outerShdw blurRad="185738" dist="57150" dir="1800000" algn="bl" rotWithShape="0">
              <a:srgbClr val="000000">
                <a:alpha val="50000"/>
              </a:srgbClr>
            </a:outerShdw>
          </a:effectLst>
        </p:spPr>
      </p:pic>
      <p:sp>
        <p:nvSpPr>
          <p:cNvPr id="319" name="Google Shape;319;p45"/>
          <p:cNvSpPr/>
          <p:nvPr/>
        </p:nvSpPr>
        <p:spPr>
          <a:xfrm>
            <a:off x="0" y="4262100"/>
            <a:ext cx="4197900" cy="8814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1371600" lvl="0" indent="0" algn="l" rtl="0">
              <a:lnSpc>
                <a:spcPct val="115000"/>
              </a:lnSpc>
              <a:spcBef>
                <a:spcPts val="0"/>
              </a:spcBef>
              <a:spcAft>
                <a:spcPts val="0"/>
              </a:spcAft>
              <a:buNone/>
            </a:pPr>
            <a:r>
              <a:rPr lang="en-GB" sz="1000">
                <a:latin typeface="Chivo Medium"/>
                <a:ea typeface="Chivo Medium"/>
                <a:cs typeface="Chivo Medium"/>
                <a:sym typeface="Chivo Medium"/>
              </a:rPr>
              <a:t>There’s a wide range of useful online safety links. Examples include </a:t>
            </a:r>
            <a:br>
              <a:rPr lang="en-GB" sz="1000">
                <a:latin typeface="Chivo Medium"/>
                <a:ea typeface="Chivo Medium"/>
                <a:cs typeface="Chivo Medium"/>
                <a:sym typeface="Chivo Medium"/>
              </a:rPr>
            </a:br>
            <a:r>
              <a:rPr lang="en-GB" sz="1000">
                <a:solidFill>
                  <a:srgbClr val="FFFFFF"/>
                </a:solidFill>
                <a:uFill>
                  <a:noFill/>
                </a:uFill>
                <a:latin typeface="Chivo Medium"/>
                <a:ea typeface="Chivo Medium"/>
                <a:cs typeface="Chivo Medium"/>
                <a:sym typeface="Chivo Medium"/>
                <a:hlinkClick r:id="rId8">
                  <a:extLst>
                    <a:ext uri="{A12FA001-AC4F-418D-AE19-62706E023703}">
                      <ahyp:hlinkClr xmlns:ahyp="http://schemas.microsoft.com/office/drawing/2018/hyperlinkcolor" val="tx"/>
                    </a:ext>
                  </a:extLst>
                </a:hlinkClick>
              </a:rPr>
              <a:t>CEOP Safety Centre</a:t>
            </a:r>
            <a:r>
              <a:rPr lang="en-GB" sz="1000">
                <a:solidFill>
                  <a:srgbClr val="06080E"/>
                </a:solidFill>
                <a:latin typeface="Chivo Medium"/>
                <a:ea typeface="Chivo Medium"/>
                <a:cs typeface="Chivo Medium"/>
                <a:sym typeface="Chivo Medium"/>
              </a:rPr>
              <a:t> and </a:t>
            </a:r>
            <a:r>
              <a:rPr lang="en-GB" sz="1000">
                <a:solidFill>
                  <a:srgbClr val="FCFBF8"/>
                </a:solidFill>
                <a:uFill>
                  <a:noFill/>
                </a:uFill>
                <a:latin typeface="Chivo Medium"/>
                <a:ea typeface="Chivo Medium"/>
                <a:cs typeface="Chivo Medium"/>
                <a:sym typeface="Chivo Medium"/>
                <a:hlinkClick r:id="rId9">
                  <a:extLst>
                    <a:ext uri="{A12FA001-AC4F-418D-AE19-62706E023703}">
                      <ahyp:hlinkClr xmlns:ahyp="http://schemas.microsoft.com/office/drawing/2018/hyperlinkcolor" val="tx"/>
                    </a:ext>
                  </a:extLst>
                </a:hlinkClick>
              </a:rPr>
              <a:t>Internet Matters</a:t>
            </a:r>
            <a:r>
              <a:rPr lang="en-GB" sz="1000">
                <a:solidFill>
                  <a:srgbClr val="FCFBF8"/>
                </a:solidFill>
                <a:latin typeface="Chivo Medium"/>
                <a:ea typeface="Chivo Medium"/>
                <a:cs typeface="Chivo Medium"/>
                <a:sym typeface="Chivo Medium"/>
              </a:rPr>
              <a:t>.</a:t>
            </a:r>
            <a:endParaRPr sz="1000">
              <a:solidFill>
                <a:srgbClr val="FCFBF8"/>
              </a:solidFill>
              <a:latin typeface="Chivo Medium"/>
              <a:ea typeface="Chivo Medium"/>
              <a:cs typeface="Chivo Medium"/>
              <a:sym typeface="Chivo Medium"/>
            </a:endParaRPr>
          </a:p>
        </p:txBody>
      </p:sp>
      <p:pic>
        <p:nvPicPr>
          <p:cNvPr id="320" name="Google Shape;320;p45"/>
          <p:cNvPicPr preferRelativeResize="0"/>
          <p:nvPr/>
        </p:nvPicPr>
        <p:blipFill>
          <a:blip r:embed="rId10">
            <a:alphaModFix/>
          </a:blip>
          <a:stretch>
            <a:fillRect/>
          </a:stretch>
        </p:blipFill>
        <p:spPr>
          <a:xfrm flipH="1">
            <a:off x="360009" y="4440637"/>
            <a:ext cx="731026" cy="524325"/>
          </a:xfrm>
          <a:prstGeom prst="rect">
            <a:avLst/>
          </a:prstGeom>
          <a:noFill/>
          <a:ln>
            <a:noFill/>
          </a:ln>
        </p:spPr>
      </p:pic>
      <p:pic>
        <p:nvPicPr>
          <p:cNvPr id="321" name="Google Shape;321;p45"/>
          <p:cNvPicPr preferRelativeResize="0"/>
          <p:nvPr/>
        </p:nvPicPr>
        <p:blipFill>
          <a:blip r:embed="rId11">
            <a:alphaModFix/>
          </a:blip>
          <a:stretch>
            <a:fillRect/>
          </a:stretch>
        </p:blipFill>
        <p:spPr>
          <a:xfrm>
            <a:off x="635700" y="1892306"/>
            <a:ext cx="1128600" cy="924138"/>
          </a:xfrm>
          <a:prstGeom prst="rect">
            <a:avLst/>
          </a:prstGeom>
          <a:noFill/>
          <a:ln>
            <a:noFill/>
          </a:ln>
        </p:spPr>
      </p:pic>
      <p:pic>
        <p:nvPicPr>
          <p:cNvPr id="322" name="Google Shape;322;p45"/>
          <p:cNvPicPr preferRelativeResize="0"/>
          <p:nvPr/>
        </p:nvPicPr>
        <p:blipFill rotWithShape="1">
          <a:blip r:embed="rId12">
            <a:alphaModFix/>
          </a:blip>
          <a:srcRect l="-8699" t="-11666" r="-8699" b="-11653"/>
          <a:stretch/>
        </p:blipFill>
        <p:spPr>
          <a:xfrm>
            <a:off x="4593325" y="1678638"/>
            <a:ext cx="1949100" cy="1408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6"/>
          <p:cNvSpPr txBox="1">
            <a:spLocks noGrp="1"/>
          </p:cNvSpPr>
          <p:nvPr>
            <p:ph type="body" idx="4294967295"/>
          </p:nvPr>
        </p:nvSpPr>
        <p:spPr>
          <a:xfrm>
            <a:off x="360000" y="2267468"/>
            <a:ext cx="3753600" cy="667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Font typeface="Chivo Medium"/>
              <a:buChar char="➔"/>
            </a:pPr>
            <a:r>
              <a:rPr lang="en-GB" sz="1400">
                <a:solidFill>
                  <a:srgbClr val="000000"/>
                </a:solidFill>
                <a:latin typeface="Chivo Medium"/>
                <a:ea typeface="Chivo Medium"/>
                <a:cs typeface="Chivo Medium"/>
                <a:sym typeface="Chivo Medium"/>
              </a:rPr>
              <a:t>Tackle the ideological causes of terrorism </a:t>
            </a:r>
            <a:endParaRPr sz="1700">
              <a:solidFill>
                <a:schemeClr val="accent1"/>
              </a:solidFill>
              <a:latin typeface="Chivo Medium"/>
              <a:ea typeface="Chivo Medium"/>
              <a:cs typeface="Chivo Medium"/>
              <a:sym typeface="Chivo Medium"/>
            </a:endParaRPr>
          </a:p>
        </p:txBody>
      </p:sp>
      <p:sp>
        <p:nvSpPr>
          <p:cNvPr id="328" name="Google Shape;328;p46"/>
          <p:cNvSpPr txBox="1">
            <a:spLocks noGrp="1"/>
          </p:cNvSpPr>
          <p:nvPr>
            <p:ph type="body" idx="4294967295"/>
          </p:nvPr>
        </p:nvSpPr>
        <p:spPr>
          <a:xfrm>
            <a:off x="360000" y="2893035"/>
            <a:ext cx="3753600" cy="667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Chivo Medium"/>
              <a:buChar char="➔"/>
            </a:pPr>
            <a:r>
              <a:rPr lang="en-GB" sz="1400">
                <a:solidFill>
                  <a:srgbClr val="000000"/>
                </a:solidFill>
                <a:latin typeface="Chivo Medium"/>
                <a:ea typeface="Chivo Medium"/>
                <a:cs typeface="Chivo Medium"/>
                <a:sym typeface="Chivo Medium"/>
              </a:rPr>
              <a:t>Intervene early to support people susceptible to radicalisation </a:t>
            </a:r>
            <a:endParaRPr sz="1400">
              <a:solidFill>
                <a:schemeClr val="accent1"/>
              </a:solidFill>
              <a:latin typeface="Chivo Medium"/>
              <a:ea typeface="Chivo Medium"/>
              <a:cs typeface="Chivo Medium"/>
              <a:sym typeface="Chivo Medium"/>
            </a:endParaRPr>
          </a:p>
        </p:txBody>
      </p:sp>
      <p:sp>
        <p:nvSpPr>
          <p:cNvPr id="329" name="Google Shape;329;p46"/>
          <p:cNvSpPr txBox="1">
            <a:spLocks noGrp="1"/>
          </p:cNvSpPr>
          <p:nvPr>
            <p:ph type="body" idx="4294967295"/>
          </p:nvPr>
        </p:nvSpPr>
        <p:spPr>
          <a:xfrm>
            <a:off x="360000" y="3493938"/>
            <a:ext cx="3753600" cy="9366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Font typeface="Chivo Medium"/>
              <a:buChar char="➔"/>
            </a:pPr>
            <a:r>
              <a:rPr lang="en-GB" sz="1400">
                <a:solidFill>
                  <a:srgbClr val="000000"/>
                </a:solidFill>
                <a:latin typeface="Chivo Medium"/>
                <a:ea typeface="Chivo Medium"/>
                <a:cs typeface="Chivo Medium"/>
                <a:sym typeface="Chivo Medium"/>
              </a:rPr>
              <a:t>Enable people who have already been engaged in terrorism to disengage and rehabilitate</a:t>
            </a:r>
            <a:endParaRPr sz="1700">
              <a:solidFill>
                <a:schemeClr val="accent1"/>
              </a:solidFill>
              <a:latin typeface="Chivo Medium"/>
              <a:ea typeface="Chivo Medium"/>
              <a:cs typeface="Chivo Medium"/>
              <a:sym typeface="Chivo Medium"/>
            </a:endParaRPr>
          </a:p>
        </p:txBody>
      </p:sp>
      <p:sp>
        <p:nvSpPr>
          <p:cNvPr id="330" name="Google Shape;330;p46"/>
          <p:cNvSpPr txBox="1">
            <a:spLocks noGrp="1"/>
          </p:cNvSpPr>
          <p:nvPr>
            <p:ph type="body" idx="4294967295"/>
          </p:nvPr>
        </p:nvSpPr>
        <p:spPr>
          <a:xfrm>
            <a:off x="360000" y="1503613"/>
            <a:ext cx="3597300" cy="66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The objectives of the Prevent duty were reviewed in 2023 and are to:</a:t>
            </a:r>
            <a:endParaRPr sz="2600"/>
          </a:p>
        </p:txBody>
      </p:sp>
      <p:pic>
        <p:nvPicPr>
          <p:cNvPr id="331" name="Google Shape;331;p46"/>
          <p:cNvPicPr preferRelativeResize="0"/>
          <p:nvPr/>
        </p:nvPicPr>
        <p:blipFill>
          <a:blip r:embed="rId3">
            <a:alphaModFix/>
          </a:blip>
          <a:stretch>
            <a:fillRect/>
          </a:stretch>
        </p:blipFill>
        <p:spPr>
          <a:xfrm>
            <a:off x="1680125" y="712962"/>
            <a:ext cx="856100" cy="694599"/>
          </a:xfrm>
          <a:prstGeom prst="rect">
            <a:avLst/>
          </a:prstGeom>
          <a:noFill/>
          <a:ln>
            <a:noFill/>
          </a:ln>
        </p:spPr>
      </p:pic>
      <p:sp>
        <p:nvSpPr>
          <p:cNvPr id="332" name="Google Shape;332;p46"/>
          <p:cNvSpPr/>
          <p:nvPr/>
        </p:nvSpPr>
        <p:spPr>
          <a:xfrm>
            <a:off x="4907788" y="288425"/>
            <a:ext cx="1301100" cy="1301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000">
                <a:latin typeface="Chivo SemiBold"/>
                <a:ea typeface="Chivo SemiBold"/>
                <a:cs typeface="Chivo SemiBold"/>
                <a:sym typeface="Chivo SemiBold"/>
              </a:rPr>
              <a:t>6,817</a:t>
            </a:r>
            <a:endParaRPr sz="3000">
              <a:latin typeface="Chivo SemiBold"/>
              <a:ea typeface="Chivo SemiBold"/>
              <a:cs typeface="Chivo SemiBold"/>
              <a:sym typeface="Chivo SemiBold"/>
            </a:endParaRPr>
          </a:p>
        </p:txBody>
      </p:sp>
      <p:sp>
        <p:nvSpPr>
          <p:cNvPr id="333" name="Google Shape;333;p46"/>
          <p:cNvSpPr/>
          <p:nvPr/>
        </p:nvSpPr>
        <p:spPr>
          <a:xfrm>
            <a:off x="4907788" y="1921200"/>
            <a:ext cx="1301100" cy="1301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32%</a:t>
            </a:r>
            <a:endParaRPr sz="3600">
              <a:latin typeface="Chivo SemiBold"/>
              <a:ea typeface="Chivo SemiBold"/>
              <a:cs typeface="Chivo SemiBold"/>
              <a:sym typeface="Chivo SemiBold"/>
            </a:endParaRPr>
          </a:p>
        </p:txBody>
      </p:sp>
      <p:sp>
        <p:nvSpPr>
          <p:cNvPr id="334" name="Google Shape;334;p46"/>
          <p:cNvSpPr/>
          <p:nvPr/>
        </p:nvSpPr>
        <p:spPr>
          <a:xfrm>
            <a:off x="4907788" y="3553975"/>
            <a:ext cx="1301100" cy="1301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31%</a:t>
            </a:r>
            <a:endParaRPr sz="3600">
              <a:latin typeface="Chivo SemiBold"/>
              <a:ea typeface="Chivo SemiBold"/>
              <a:cs typeface="Chivo SemiBold"/>
              <a:sym typeface="Chivo SemiBold"/>
            </a:endParaRPr>
          </a:p>
        </p:txBody>
      </p:sp>
      <p:sp>
        <p:nvSpPr>
          <p:cNvPr id="335" name="Google Shape;335;p46"/>
          <p:cNvSpPr txBox="1"/>
          <p:nvPr/>
        </p:nvSpPr>
        <p:spPr>
          <a:xfrm>
            <a:off x="6484175" y="491075"/>
            <a:ext cx="23151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In the year ending 31 March 2023, there were 6,817 referrals to Prevent.</a:t>
            </a:r>
            <a:endParaRPr>
              <a:latin typeface="PT Serif"/>
              <a:ea typeface="PT Serif"/>
              <a:cs typeface="PT Serif"/>
              <a:sym typeface="PT Serif"/>
            </a:endParaRPr>
          </a:p>
        </p:txBody>
      </p:sp>
      <p:sp>
        <p:nvSpPr>
          <p:cNvPr id="336" name="Google Shape;336;p46"/>
          <p:cNvSpPr txBox="1"/>
          <p:nvPr/>
        </p:nvSpPr>
        <p:spPr>
          <a:xfrm>
            <a:off x="6484175" y="2247750"/>
            <a:ext cx="2315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32% of referrals related to those aged 15 to 20.</a:t>
            </a:r>
            <a:endParaRPr>
              <a:latin typeface="PT Serif"/>
              <a:ea typeface="PT Serif"/>
              <a:cs typeface="PT Serif"/>
              <a:sym typeface="PT Serif"/>
            </a:endParaRPr>
          </a:p>
        </p:txBody>
      </p:sp>
      <p:sp>
        <p:nvSpPr>
          <p:cNvPr id="337" name="Google Shape;337;p46"/>
          <p:cNvSpPr txBox="1"/>
          <p:nvPr/>
        </p:nvSpPr>
        <p:spPr>
          <a:xfrm>
            <a:off x="6504900" y="3632725"/>
            <a:ext cx="23151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Those aged 14 years and under account for the second largest proportion (31%).</a:t>
            </a:r>
            <a:endParaRPr>
              <a:latin typeface="PT Serif"/>
              <a:ea typeface="PT Serif"/>
              <a:cs typeface="PT Serif"/>
              <a:sym typeface="PT Serif"/>
            </a:endParaRPr>
          </a:p>
        </p:txBody>
      </p:sp>
      <p:cxnSp>
        <p:nvCxnSpPr>
          <p:cNvPr id="338" name="Google Shape;338;p46"/>
          <p:cNvCxnSpPr>
            <a:stCxn id="332" idx="3"/>
            <a:endCxn id="335" idx="1"/>
          </p:cNvCxnSpPr>
          <p:nvPr/>
        </p:nvCxnSpPr>
        <p:spPr>
          <a:xfrm>
            <a:off x="6208888" y="938975"/>
            <a:ext cx="275400" cy="0"/>
          </a:xfrm>
          <a:prstGeom prst="straightConnector1">
            <a:avLst/>
          </a:prstGeom>
          <a:noFill/>
          <a:ln w="19050" cap="flat" cmpd="sng">
            <a:solidFill>
              <a:schemeClr val="accent2"/>
            </a:solidFill>
            <a:prstDash val="solid"/>
            <a:round/>
            <a:headEnd type="none" w="med" len="med"/>
            <a:tailEnd type="triangle" w="med" len="med"/>
          </a:ln>
        </p:spPr>
      </p:cxnSp>
      <p:cxnSp>
        <p:nvCxnSpPr>
          <p:cNvPr id="339" name="Google Shape;339;p46"/>
          <p:cNvCxnSpPr/>
          <p:nvPr/>
        </p:nvCxnSpPr>
        <p:spPr>
          <a:xfrm>
            <a:off x="6208888" y="2571750"/>
            <a:ext cx="275400" cy="0"/>
          </a:xfrm>
          <a:prstGeom prst="straightConnector1">
            <a:avLst/>
          </a:prstGeom>
          <a:noFill/>
          <a:ln w="19050" cap="flat" cmpd="sng">
            <a:solidFill>
              <a:schemeClr val="accent2"/>
            </a:solidFill>
            <a:prstDash val="solid"/>
            <a:round/>
            <a:headEnd type="none" w="med" len="med"/>
            <a:tailEnd type="triangle" w="med" len="med"/>
          </a:ln>
        </p:spPr>
      </p:cxnSp>
      <p:cxnSp>
        <p:nvCxnSpPr>
          <p:cNvPr id="340" name="Google Shape;340;p46"/>
          <p:cNvCxnSpPr/>
          <p:nvPr/>
        </p:nvCxnSpPr>
        <p:spPr>
          <a:xfrm>
            <a:off x="6208888" y="4204525"/>
            <a:ext cx="275400" cy="0"/>
          </a:xfrm>
          <a:prstGeom prst="straightConnector1">
            <a:avLst/>
          </a:prstGeom>
          <a:noFill/>
          <a:ln w="19050" cap="flat" cmpd="sng">
            <a:solidFill>
              <a:schemeClr val="accent2"/>
            </a:solidFill>
            <a:prstDash val="solid"/>
            <a:round/>
            <a:headEnd type="none" w="med" len="med"/>
            <a:tailEnd type="triangle" w="med" len="med"/>
          </a:ln>
        </p:spPr>
      </p:cxnSp>
      <p:sp>
        <p:nvSpPr>
          <p:cNvPr id="341" name="Google Shape;341;p46"/>
          <p:cNvSpPr txBox="1"/>
          <p:nvPr/>
        </p:nvSpPr>
        <p:spPr>
          <a:xfrm>
            <a:off x="360000" y="963538"/>
            <a:ext cx="1166700" cy="422400"/>
          </a:xfrm>
          <a:prstGeom prst="rect">
            <a:avLst/>
          </a:prstGeom>
          <a:solidFill>
            <a:schemeClr val="accent4"/>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PREVENT</a:t>
            </a:r>
            <a:endParaRPr sz="18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7"/>
          <p:cNvSpPr txBox="1"/>
          <p:nvPr/>
        </p:nvSpPr>
        <p:spPr>
          <a:xfrm>
            <a:off x="2846250" y="1306713"/>
            <a:ext cx="34515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Indicators of radicalisation</a:t>
            </a:r>
            <a:endParaRPr sz="1800">
              <a:latin typeface="Chivo SemiBold"/>
              <a:ea typeface="Chivo SemiBold"/>
              <a:cs typeface="Chivo SemiBold"/>
              <a:sym typeface="Chivo SemiBold"/>
            </a:endParaRPr>
          </a:p>
        </p:txBody>
      </p:sp>
      <p:sp>
        <p:nvSpPr>
          <p:cNvPr id="347" name="Google Shape;347;p47"/>
          <p:cNvSpPr txBox="1">
            <a:spLocks noGrp="1"/>
          </p:cNvSpPr>
          <p:nvPr>
            <p:ph type="body" idx="4294967295"/>
          </p:nvPr>
        </p:nvSpPr>
        <p:spPr>
          <a:xfrm>
            <a:off x="1404125" y="364200"/>
            <a:ext cx="1965600" cy="6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Seeming withdrawn, isolated or excluded</a:t>
            </a:r>
            <a:endParaRPr sz="1400">
              <a:solidFill>
                <a:schemeClr val="accent1"/>
              </a:solidFill>
              <a:latin typeface="Chivo Medium"/>
              <a:ea typeface="Chivo Medium"/>
              <a:cs typeface="Chivo Medium"/>
              <a:sym typeface="Chivo Medium"/>
            </a:endParaRPr>
          </a:p>
        </p:txBody>
      </p:sp>
      <p:sp>
        <p:nvSpPr>
          <p:cNvPr id="348" name="Google Shape;348;p47"/>
          <p:cNvSpPr txBox="1">
            <a:spLocks noGrp="1"/>
          </p:cNvSpPr>
          <p:nvPr>
            <p:ph type="body" idx="4294967295"/>
          </p:nvPr>
        </p:nvSpPr>
        <p:spPr>
          <a:xfrm>
            <a:off x="360000" y="1398200"/>
            <a:ext cx="15813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Experiencing family pressure or upheaval</a:t>
            </a:r>
            <a:endParaRPr sz="1400">
              <a:solidFill>
                <a:schemeClr val="accent1"/>
              </a:solidFill>
              <a:latin typeface="Chivo Medium"/>
              <a:ea typeface="Chivo Medium"/>
              <a:cs typeface="Chivo Medium"/>
              <a:sym typeface="Chivo Medium"/>
            </a:endParaRPr>
          </a:p>
        </p:txBody>
      </p:sp>
      <p:sp>
        <p:nvSpPr>
          <p:cNvPr id="349" name="Google Shape;349;p47"/>
          <p:cNvSpPr txBox="1"/>
          <p:nvPr/>
        </p:nvSpPr>
        <p:spPr>
          <a:xfrm>
            <a:off x="5832451" y="351600"/>
            <a:ext cx="2361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Appearing to make less effort at school</a:t>
            </a:r>
            <a:endParaRPr>
              <a:latin typeface="Chivo Medium"/>
              <a:ea typeface="Chivo Medium"/>
              <a:cs typeface="Chivo Medium"/>
              <a:sym typeface="Chivo Medium"/>
            </a:endParaRPr>
          </a:p>
        </p:txBody>
      </p:sp>
      <p:sp>
        <p:nvSpPr>
          <p:cNvPr id="350" name="Google Shape;350;p47"/>
          <p:cNvSpPr txBox="1"/>
          <p:nvPr/>
        </p:nvSpPr>
        <p:spPr>
          <a:xfrm>
            <a:off x="880650" y="2820975"/>
            <a:ext cx="19656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Fixated on a new subject, such as immigration</a:t>
            </a:r>
            <a:endParaRPr>
              <a:latin typeface="Chivo Medium"/>
              <a:ea typeface="Chivo Medium"/>
              <a:cs typeface="Chivo Medium"/>
              <a:sym typeface="Chivo Medium"/>
            </a:endParaRPr>
          </a:p>
        </p:txBody>
      </p:sp>
      <p:sp>
        <p:nvSpPr>
          <p:cNvPr id="351" name="Google Shape;351;p47"/>
          <p:cNvSpPr txBox="1"/>
          <p:nvPr/>
        </p:nvSpPr>
        <p:spPr>
          <a:xfrm>
            <a:off x="2361925" y="3925700"/>
            <a:ext cx="1581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Adopting speech that sounds scripted</a:t>
            </a:r>
            <a:endParaRPr>
              <a:latin typeface="Chivo Medium"/>
              <a:ea typeface="Chivo Medium"/>
              <a:cs typeface="Chivo Medium"/>
              <a:sym typeface="Chivo Medium"/>
            </a:endParaRPr>
          </a:p>
        </p:txBody>
      </p:sp>
      <p:sp>
        <p:nvSpPr>
          <p:cNvPr id="352" name="Google Shape;352;p47"/>
          <p:cNvSpPr txBox="1"/>
          <p:nvPr/>
        </p:nvSpPr>
        <p:spPr>
          <a:xfrm>
            <a:off x="4816475" y="3925700"/>
            <a:ext cx="1581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Changing their friendship groups</a:t>
            </a:r>
            <a:endParaRPr>
              <a:latin typeface="Chivo Medium"/>
              <a:ea typeface="Chivo Medium"/>
              <a:cs typeface="Chivo Medium"/>
              <a:sym typeface="Chivo Medium"/>
            </a:endParaRPr>
          </a:p>
        </p:txBody>
      </p:sp>
      <p:sp>
        <p:nvSpPr>
          <p:cNvPr id="353" name="Google Shape;353;p47"/>
          <p:cNvSpPr txBox="1"/>
          <p:nvPr/>
        </p:nvSpPr>
        <p:spPr>
          <a:xfrm>
            <a:off x="6983100" y="1398200"/>
            <a:ext cx="18369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Expressing a disregard for differing opinions</a:t>
            </a:r>
            <a:endParaRPr>
              <a:latin typeface="Chivo Medium"/>
              <a:ea typeface="Chivo Medium"/>
              <a:cs typeface="Chivo Medium"/>
              <a:sym typeface="Chivo Medium"/>
            </a:endParaRPr>
          </a:p>
        </p:txBody>
      </p:sp>
      <p:sp>
        <p:nvSpPr>
          <p:cNvPr id="354" name="Google Shape;354;p47"/>
          <p:cNvSpPr txBox="1"/>
          <p:nvPr/>
        </p:nvSpPr>
        <p:spPr>
          <a:xfrm>
            <a:off x="6397775" y="2941000"/>
            <a:ext cx="1581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Lying to their family or other trusted adults</a:t>
            </a:r>
            <a:endParaRPr>
              <a:latin typeface="Chivo Medium"/>
              <a:ea typeface="Chivo Medium"/>
              <a:cs typeface="Chivo Medium"/>
              <a:sym typeface="Chivo Medium"/>
            </a:endParaRPr>
          </a:p>
        </p:txBody>
      </p:sp>
      <p:pic>
        <p:nvPicPr>
          <p:cNvPr id="355" name="Google Shape;355;p47"/>
          <p:cNvPicPr preferRelativeResize="0"/>
          <p:nvPr/>
        </p:nvPicPr>
        <p:blipFill rotWithShape="1">
          <a:blip r:embed="rId3">
            <a:alphaModFix/>
          </a:blip>
          <a:srcRect l="-3384" t="-5005" r="-3384" b="-5005"/>
          <a:stretch/>
        </p:blipFill>
        <p:spPr>
          <a:xfrm>
            <a:off x="3311558" y="1788425"/>
            <a:ext cx="2520883" cy="20483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Google Shape;68;p21"/>
          <p:cNvSpPr txBox="1">
            <a:spLocks noGrp="1"/>
          </p:cNvSpPr>
          <p:nvPr>
            <p:ph type="title" idx="4294967295"/>
          </p:nvPr>
        </p:nvSpPr>
        <p:spPr>
          <a:xfrm>
            <a:off x="280225" y="1250550"/>
            <a:ext cx="4617900" cy="2554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chemeClr val="accent1"/>
                </a:solidFill>
              </a:rPr>
              <a:t>Everyone has a responsibility to promote the welfare of, and to safeguard, children and </a:t>
            </a:r>
            <a:br>
              <a:rPr lang="en-GB">
                <a:solidFill>
                  <a:schemeClr val="accent1"/>
                </a:solidFill>
              </a:rPr>
            </a:br>
            <a:r>
              <a:rPr lang="en-GB">
                <a:solidFill>
                  <a:schemeClr val="accent1"/>
                </a:solidFill>
              </a:rPr>
              <a:t>young people.</a:t>
            </a:r>
            <a:endParaRPr>
              <a:solidFill>
                <a:srgbClr val="7396F7"/>
              </a:solidFill>
            </a:endParaRPr>
          </a:p>
        </p:txBody>
      </p:sp>
      <p:pic>
        <p:nvPicPr>
          <p:cNvPr id="69" name="Google Shape;69;p21"/>
          <p:cNvPicPr preferRelativeResize="0"/>
          <p:nvPr/>
        </p:nvPicPr>
        <p:blipFill>
          <a:blip r:embed="rId4">
            <a:alphaModFix/>
          </a:blip>
          <a:stretch>
            <a:fillRect/>
          </a:stretch>
        </p:blipFill>
        <p:spPr>
          <a:xfrm>
            <a:off x="4837838" y="430388"/>
            <a:ext cx="4194524" cy="41945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8"/>
          <p:cNvSpPr txBox="1">
            <a:spLocks noGrp="1"/>
          </p:cNvSpPr>
          <p:nvPr>
            <p:ph type="title" idx="4294967295"/>
          </p:nvPr>
        </p:nvSpPr>
        <p:spPr>
          <a:xfrm>
            <a:off x="3956125" y="680325"/>
            <a:ext cx="4509600" cy="41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Mixed, Unclear or Unstable (MUU) Ideology</a:t>
            </a:r>
            <a:endParaRPr>
              <a:solidFill>
                <a:srgbClr val="7396F7"/>
              </a:solidFill>
            </a:endParaRPr>
          </a:p>
          <a:p>
            <a:pPr marL="0" lvl="0" indent="0" algn="l" rtl="0">
              <a:lnSpc>
                <a:spcPct val="115000"/>
              </a:lnSpc>
              <a:spcBef>
                <a:spcPts val="0"/>
              </a:spcBef>
              <a:spcAft>
                <a:spcPts val="0"/>
              </a:spcAft>
              <a:buNone/>
            </a:pPr>
            <a:br>
              <a:rPr lang="en-GB" sz="1400">
                <a:solidFill>
                  <a:srgbClr val="000000"/>
                </a:solidFill>
                <a:latin typeface="Chivo"/>
                <a:ea typeface="Chivo"/>
                <a:cs typeface="Chivo"/>
                <a:sym typeface="Chivo"/>
              </a:rPr>
            </a:br>
            <a:r>
              <a:rPr lang="en-GB" sz="1400">
                <a:solidFill>
                  <a:srgbClr val="000000"/>
                </a:solidFill>
                <a:highlight>
                  <a:schemeClr val="accent2"/>
                </a:highlight>
                <a:latin typeface="Chivo"/>
                <a:ea typeface="Chivo"/>
                <a:cs typeface="Chivo"/>
                <a:sym typeface="Chivo"/>
              </a:rPr>
              <a:t>Incel</a:t>
            </a:r>
            <a:r>
              <a:rPr lang="en-GB" sz="1400">
                <a:solidFill>
                  <a:srgbClr val="000000"/>
                </a:solidFill>
                <a:latin typeface="Chivo"/>
                <a:ea typeface="Chivo"/>
                <a:cs typeface="Chivo"/>
                <a:sym typeface="Chivo"/>
              </a:rPr>
              <a:t> stands for ‘involuntary celebate’ and is a term adopted by individuals in the incel community to describe themselves. </a:t>
            </a:r>
            <a:br>
              <a:rPr lang="en-GB" sz="1400">
                <a:solidFill>
                  <a:srgbClr val="000000"/>
                </a:solidFill>
                <a:latin typeface="Chivo"/>
                <a:ea typeface="Chivo"/>
                <a:cs typeface="Chivo"/>
                <a:sym typeface="Chivo"/>
              </a:rPr>
            </a:b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It promotes an extremist ideology, and presents a risk of radicalisation. </a:t>
            </a: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Women and girls are stereotyped, objectified and dehumanised - they are seen as genetically inferior and incels will discuss misogynistic or sexist views about them.</a:t>
            </a:r>
            <a:endParaRPr sz="1700">
              <a:solidFill>
                <a:srgbClr val="000000"/>
              </a:solidFill>
              <a:latin typeface="Chivo"/>
              <a:ea typeface="Chivo"/>
              <a:cs typeface="Chivo"/>
              <a:sym typeface="Chivo"/>
            </a:endParaRPr>
          </a:p>
        </p:txBody>
      </p:sp>
      <p:pic>
        <p:nvPicPr>
          <p:cNvPr id="361" name="Google Shape;361;p48"/>
          <p:cNvPicPr preferRelativeResize="0"/>
          <p:nvPr/>
        </p:nvPicPr>
        <p:blipFill rotWithShape="1">
          <a:blip r:embed="rId3">
            <a:alphaModFix/>
          </a:blip>
          <a:srcRect l="1996" r="2006"/>
          <a:stretch/>
        </p:blipFill>
        <p:spPr>
          <a:xfrm>
            <a:off x="360000" y="873013"/>
            <a:ext cx="3261624" cy="33974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9"/>
          <p:cNvSpPr/>
          <p:nvPr/>
        </p:nvSpPr>
        <p:spPr>
          <a:xfrm flipH="1">
            <a:off x="4837800" y="4248900"/>
            <a:ext cx="4306200" cy="8946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You may see these in the form of graffiti, </a:t>
            </a:r>
            <a:br>
              <a:rPr lang="en-GB" sz="1000">
                <a:latin typeface="Chivo Medium"/>
                <a:ea typeface="Chivo Medium"/>
                <a:cs typeface="Chivo Medium"/>
                <a:sym typeface="Chivo Medium"/>
              </a:rPr>
            </a:br>
            <a:r>
              <a:rPr lang="en-GB" sz="1000">
                <a:latin typeface="Chivo Medium"/>
                <a:ea typeface="Chivo Medium"/>
                <a:cs typeface="Chivo Medium"/>
                <a:sym typeface="Chivo Medium"/>
              </a:rPr>
              <a:t>doodles in books, badges or stickers.</a:t>
            </a:r>
            <a:endParaRPr sz="900">
              <a:solidFill>
                <a:schemeClr val="dk2"/>
              </a:solidFill>
              <a:latin typeface="Chivo Medium"/>
              <a:ea typeface="Chivo Medium"/>
              <a:cs typeface="Chivo Medium"/>
              <a:sym typeface="Chivo Medium"/>
            </a:endParaRPr>
          </a:p>
        </p:txBody>
      </p:sp>
      <p:sp>
        <p:nvSpPr>
          <p:cNvPr id="367" name="Google Shape;367;p49"/>
          <p:cNvSpPr txBox="1">
            <a:spLocks noGrp="1"/>
          </p:cNvSpPr>
          <p:nvPr>
            <p:ph type="title" idx="4294967295"/>
          </p:nvPr>
        </p:nvSpPr>
        <p:spPr>
          <a:xfrm>
            <a:off x="360000" y="270000"/>
            <a:ext cx="6819900" cy="75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Are you aware of the meaning behind any of the following signs, symbols, acronyms and phrases?</a:t>
            </a:r>
            <a:endParaRPr sz="2400"/>
          </a:p>
        </p:txBody>
      </p:sp>
      <p:sp>
        <p:nvSpPr>
          <p:cNvPr id="368" name="Google Shape;368;p49"/>
          <p:cNvSpPr txBox="1">
            <a:spLocks noGrp="1"/>
          </p:cNvSpPr>
          <p:nvPr>
            <p:ph type="body" idx="4294967295"/>
          </p:nvPr>
        </p:nvSpPr>
        <p:spPr>
          <a:xfrm>
            <a:off x="360000" y="147545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88</a:t>
            </a:r>
            <a:r>
              <a:rPr lang="en-GB">
                <a:solidFill>
                  <a:srgbClr val="000000"/>
                </a:solidFill>
                <a:latin typeface="Chivo SemiBold"/>
                <a:ea typeface="Chivo SemiBold"/>
                <a:cs typeface="Chivo SemiBold"/>
                <a:sym typeface="Chivo SemiBold"/>
              </a:rPr>
              <a:t> </a:t>
            </a:r>
            <a:endParaRPr sz="1900">
              <a:solidFill>
                <a:schemeClr val="accent1"/>
              </a:solidFill>
              <a:latin typeface="Chivo SemiBold"/>
              <a:ea typeface="Chivo SemiBold"/>
              <a:cs typeface="Chivo SemiBold"/>
              <a:sym typeface="Chivo SemiBold"/>
            </a:endParaRPr>
          </a:p>
        </p:txBody>
      </p:sp>
      <p:pic>
        <p:nvPicPr>
          <p:cNvPr id="369" name="Google Shape;369;p49"/>
          <p:cNvPicPr preferRelativeResize="0"/>
          <p:nvPr/>
        </p:nvPicPr>
        <p:blipFill>
          <a:blip r:embed="rId3">
            <a:alphaModFix/>
          </a:blip>
          <a:stretch>
            <a:fillRect/>
          </a:stretch>
        </p:blipFill>
        <p:spPr>
          <a:xfrm flipH="1">
            <a:off x="5040113" y="4450409"/>
            <a:ext cx="685364" cy="491586"/>
          </a:xfrm>
          <a:prstGeom prst="rect">
            <a:avLst/>
          </a:prstGeom>
          <a:noFill/>
          <a:ln>
            <a:noFill/>
          </a:ln>
        </p:spPr>
      </p:pic>
      <p:sp>
        <p:nvSpPr>
          <p:cNvPr id="370" name="Google Shape;370;p49"/>
          <p:cNvSpPr txBox="1">
            <a:spLocks noGrp="1"/>
          </p:cNvSpPr>
          <p:nvPr>
            <p:ph type="body" idx="4294967295"/>
          </p:nvPr>
        </p:nvSpPr>
        <p:spPr>
          <a:xfrm>
            <a:off x="360000" y="265975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ORION</a:t>
            </a:r>
            <a:r>
              <a:rPr lang="en-GB">
                <a:solidFill>
                  <a:srgbClr val="000000"/>
                </a:solidFill>
                <a:latin typeface="Chivo Medium"/>
                <a:ea typeface="Chivo Medium"/>
                <a:cs typeface="Chivo Medium"/>
                <a:sym typeface="Chivo Medium"/>
              </a:rPr>
              <a:t> </a:t>
            </a:r>
            <a:endParaRPr>
              <a:solidFill>
                <a:schemeClr val="accent1"/>
              </a:solidFill>
              <a:latin typeface="Chivo Medium"/>
              <a:ea typeface="Chivo Medium"/>
              <a:cs typeface="Chivo Medium"/>
              <a:sym typeface="Chivo Medium"/>
            </a:endParaRPr>
          </a:p>
        </p:txBody>
      </p:sp>
      <p:sp>
        <p:nvSpPr>
          <p:cNvPr id="371" name="Google Shape;371;p49"/>
          <p:cNvSpPr txBox="1">
            <a:spLocks noGrp="1"/>
          </p:cNvSpPr>
          <p:nvPr>
            <p:ph type="body" idx="4294967295"/>
          </p:nvPr>
        </p:nvSpPr>
        <p:spPr>
          <a:xfrm>
            <a:off x="360000" y="443620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SWP</a:t>
            </a:r>
            <a:endParaRPr>
              <a:solidFill>
                <a:schemeClr val="accent1"/>
              </a:solidFill>
              <a:latin typeface="Chivo Medium"/>
              <a:ea typeface="Chivo Medium"/>
              <a:cs typeface="Chivo Medium"/>
              <a:sym typeface="Chivo Medium"/>
            </a:endParaRPr>
          </a:p>
        </p:txBody>
      </p:sp>
      <p:sp>
        <p:nvSpPr>
          <p:cNvPr id="372" name="Google Shape;372;p49"/>
          <p:cNvSpPr txBox="1">
            <a:spLocks noGrp="1"/>
          </p:cNvSpPr>
          <p:nvPr>
            <p:ph type="body" idx="4294967295"/>
          </p:nvPr>
        </p:nvSpPr>
        <p:spPr>
          <a:xfrm>
            <a:off x="360000" y="384405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Chad</a:t>
            </a:r>
            <a:endParaRPr>
              <a:solidFill>
                <a:schemeClr val="accent1"/>
              </a:solidFill>
              <a:latin typeface="Chivo Medium"/>
              <a:ea typeface="Chivo Medium"/>
              <a:cs typeface="Chivo Medium"/>
              <a:sym typeface="Chivo Medium"/>
            </a:endParaRPr>
          </a:p>
        </p:txBody>
      </p:sp>
      <p:sp>
        <p:nvSpPr>
          <p:cNvPr id="373" name="Google Shape;373;p49"/>
          <p:cNvSpPr txBox="1">
            <a:spLocks noGrp="1"/>
          </p:cNvSpPr>
          <p:nvPr>
            <p:ph type="body" idx="4294967295"/>
          </p:nvPr>
        </p:nvSpPr>
        <p:spPr>
          <a:xfrm>
            <a:off x="360000" y="325190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Red pill</a:t>
            </a:r>
            <a:endParaRPr>
              <a:solidFill>
                <a:schemeClr val="accent1"/>
              </a:solidFill>
              <a:latin typeface="Chivo Medium"/>
              <a:ea typeface="Chivo Medium"/>
              <a:cs typeface="Chivo Medium"/>
              <a:sym typeface="Chivo Medium"/>
            </a:endParaRPr>
          </a:p>
        </p:txBody>
      </p:sp>
      <p:sp>
        <p:nvSpPr>
          <p:cNvPr id="374" name="Google Shape;374;p49"/>
          <p:cNvSpPr txBox="1">
            <a:spLocks noGrp="1"/>
          </p:cNvSpPr>
          <p:nvPr>
            <p:ph type="body" idx="4294967295"/>
          </p:nvPr>
        </p:nvSpPr>
        <p:spPr>
          <a:xfrm>
            <a:off x="1522925" y="1444400"/>
            <a:ext cx="4762500" cy="49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this stands for Heil Hitler, where each 8 represents the letter H </a:t>
            </a:r>
            <a:br>
              <a:rPr lang="en-GB" sz="1100">
                <a:solidFill>
                  <a:srgbClr val="000000"/>
                </a:solidFill>
              </a:rPr>
            </a:br>
            <a:r>
              <a:rPr lang="en-GB" sz="1000">
                <a:solidFill>
                  <a:srgbClr val="000000"/>
                </a:solidFill>
              </a:rPr>
              <a:t>(being the eighth letter of the alphabet)</a:t>
            </a:r>
            <a:endParaRPr>
              <a:solidFill>
                <a:schemeClr val="accent1"/>
              </a:solidFill>
            </a:endParaRPr>
          </a:p>
        </p:txBody>
      </p:sp>
      <p:sp>
        <p:nvSpPr>
          <p:cNvPr id="375" name="Google Shape;375;p49"/>
          <p:cNvSpPr txBox="1">
            <a:spLocks noGrp="1"/>
          </p:cNvSpPr>
          <p:nvPr>
            <p:ph type="body" idx="4294967295"/>
          </p:nvPr>
        </p:nvSpPr>
        <p:spPr>
          <a:xfrm>
            <a:off x="1522925" y="2693345"/>
            <a:ext cx="4334100" cy="3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 Our Race is Our Nation</a:t>
            </a:r>
            <a:endParaRPr sz="1700">
              <a:solidFill>
                <a:schemeClr val="accent1"/>
              </a:solidFill>
            </a:endParaRPr>
          </a:p>
        </p:txBody>
      </p:sp>
      <p:sp>
        <p:nvSpPr>
          <p:cNvPr id="376" name="Google Shape;376;p49"/>
          <p:cNvSpPr txBox="1">
            <a:spLocks noGrp="1"/>
          </p:cNvSpPr>
          <p:nvPr>
            <p:ph type="body" idx="4294967295"/>
          </p:nvPr>
        </p:nvSpPr>
        <p:spPr>
          <a:xfrm>
            <a:off x="1522925" y="4469788"/>
            <a:ext cx="4762500" cy="3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Supreme White Power</a:t>
            </a:r>
            <a:endParaRPr sz="1700">
              <a:solidFill>
                <a:schemeClr val="accent1"/>
              </a:solidFill>
            </a:endParaRPr>
          </a:p>
        </p:txBody>
      </p:sp>
      <p:sp>
        <p:nvSpPr>
          <p:cNvPr id="377" name="Google Shape;377;p49"/>
          <p:cNvSpPr txBox="1">
            <a:spLocks noGrp="1"/>
          </p:cNvSpPr>
          <p:nvPr>
            <p:ph type="body" idx="4294967295"/>
          </p:nvPr>
        </p:nvSpPr>
        <p:spPr>
          <a:xfrm>
            <a:off x="1522925" y="3877640"/>
            <a:ext cx="4334100" cy="3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a man who is sexually attractive to women (an alpha)</a:t>
            </a:r>
            <a:endParaRPr sz="1700">
              <a:solidFill>
                <a:schemeClr val="accent1"/>
              </a:solidFill>
            </a:endParaRPr>
          </a:p>
        </p:txBody>
      </p:sp>
      <p:sp>
        <p:nvSpPr>
          <p:cNvPr id="378" name="Google Shape;378;p49"/>
          <p:cNvSpPr txBox="1">
            <a:spLocks noGrp="1"/>
          </p:cNvSpPr>
          <p:nvPr>
            <p:ph type="body" idx="4294967295"/>
          </p:nvPr>
        </p:nvSpPr>
        <p:spPr>
          <a:xfrm>
            <a:off x="1522925" y="3195343"/>
            <a:ext cx="43341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a reference to the film The Matrix. To have ‘taken the red pill’ means to have realised the ‘truth’ about women and society.</a:t>
            </a:r>
            <a:endParaRPr sz="1100">
              <a:solidFill>
                <a:srgbClr val="000000"/>
              </a:solidFill>
            </a:endParaRPr>
          </a:p>
        </p:txBody>
      </p:sp>
      <p:cxnSp>
        <p:nvCxnSpPr>
          <p:cNvPr id="379" name="Google Shape;379;p49"/>
          <p:cNvCxnSpPr/>
          <p:nvPr/>
        </p:nvCxnSpPr>
        <p:spPr>
          <a:xfrm>
            <a:off x="1230375" y="1690250"/>
            <a:ext cx="292500" cy="0"/>
          </a:xfrm>
          <a:prstGeom prst="straightConnector1">
            <a:avLst/>
          </a:prstGeom>
          <a:noFill/>
          <a:ln w="19050" cap="flat" cmpd="sng">
            <a:solidFill>
              <a:schemeClr val="accent2"/>
            </a:solidFill>
            <a:prstDash val="solid"/>
            <a:round/>
            <a:headEnd type="none" w="med" len="med"/>
            <a:tailEnd type="triangle" w="med" len="med"/>
          </a:ln>
        </p:spPr>
      </p:cxnSp>
      <p:cxnSp>
        <p:nvCxnSpPr>
          <p:cNvPr id="380" name="Google Shape;380;p49"/>
          <p:cNvCxnSpPr/>
          <p:nvPr/>
        </p:nvCxnSpPr>
        <p:spPr>
          <a:xfrm>
            <a:off x="1230375" y="2874550"/>
            <a:ext cx="292500" cy="0"/>
          </a:xfrm>
          <a:prstGeom prst="straightConnector1">
            <a:avLst/>
          </a:prstGeom>
          <a:noFill/>
          <a:ln w="19050" cap="flat" cmpd="sng">
            <a:solidFill>
              <a:schemeClr val="accent2"/>
            </a:solidFill>
            <a:prstDash val="solid"/>
            <a:round/>
            <a:headEnd type="none" w="med" len="med"/>
            <a:tailEnd type="triangle" w="med" len="med"/>
          </a:ln>
        </p:spPr>
      </p:cxnSp>
      <p:cxnSp>
        <p:nvCxnSpPr>
          <p:cNvPr id="381" name="Google Shape;381;p49"/>
          <p:cNvCxnSpPr/>
          <p:nvPr/>
        </p:nvCxnSpPr>
        <p:spPr>
          <a:xfrm>
            <a:off x="1230375" y="3466700"/>
            <a:ext cx="292500" cy="0"/>
          </a:xfrm>
          <a:prstGeom prst="straightConnector1">
            <a:avLst/>
          </a:prstGeom>
          <a:noFill/>
          <a:ln w="19050" cap="flat" cmpd="sng">
            <a:solidFill>
              <a:schemeClr val="accent2"/>
            </a:solidFill>
            <a:prstDash val="solid"/>
            <a:round/>
            <a:headEnd type="none" w="med" len="med"/>
            <a:tailEnd type="triangle" w="med" len="med"/>
          </a:ln>
        </p:spPr>
      </p:cxnSp>
      <p:cxnSp>
        <p:nvCxnSpPr>
          <p:cNvPr id="382" name="Google Shape;382;p49"/>
          <p:cNvCxnSpPr/>
          <p:nvPr/>
        </p:nvCxnSpPr>
        <p:spPr>
          <a:xfrm>
            <a:off x="1230375" y="4058850"/>
            <a:ext cx="292500" cy="0"/>
          </a:xfrm>
          <a:prstGeom prst="straightConnector1">
            <a:avLst/>
          </a:prstGeom>
          <a:noFill/>
          <a:ln w="19050" cap="flat" cmpd="sng">
            <a:solidFill>
              <a:schemeClr val="accent2"/>
            </a:solidFill>
            <a:prstDash val="solid"/>
            <a:round/>
            <a:headEnd type="none" w="med" len="med"/>
            <a:tailEnd type="triangle" w="med" len="med"/>
          </a:ln>
        </p:spPr>
      </p:cxnSp>
      <p:cxnSp>
        <p:nvCxnSpPr>
          <p:cNvPr id="383" name="Google Shape;383;p49"/>
          <p:cNvCxnSpPr/>
          <p:nvPr/>
        </p:nvCxnSpPr>
        <p:spPr>
          <a:xfrm>
            <a:off x="1230375" y="4651000"/>
            <a:ext cx="292500" cy="0"/>
          </a:xfrm>
          <a:prstGeom prst="straightConnector1">
            <a:avLst/>
          </a:prstGeom>
          <a:noFill/>
          <a:ln w="19050" cap="flat" cmpd="sng">
            <a:solidFill>
              <a:schemeClr val="accent2"/>
            </a:solidFill>
            <a:prstDash val="solid"/>
            <a:round/>
            <a:headEnd type="none" w="med" len="med"/>
            <a:tailEnd type="triangle" w="med" len="med"/>
          </a:ln>
        </p:spPr>
      </p:cxnSp>
      <p:sp>
        <p:nvSpPr>
          <p:cNvPr id="384" name="Google Shape;384;p49"/>
          <p:cNvSpPr txBox="1">
            <a:spLocks noGrp="1"/>
          </p:cNvSpPr>
          <p:nvPr>
            <p:ph type="body" idx="4294967295"/>
          </p:nvPr>
        </p:nvSpPr>
        <p:spPr>
          <a:xfrm>
            <a:off x="360000" y="206760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18</a:t>
            </a:r>
            <a:r>
              <a:rPr lang="en-GB">
                <a:solidFill>
                  <a:srgbClr val="000000"/>
                </a:solidFill>
                <a:latin typeface="Chivo SemiBold"/>
                <a:ea typeface="Chivo SemiBold"/>
                <a:cs typeface="Chivo SemiBold"/>
                <a:sym typeface="Chivo SemiBold"/>
              </a:rPr>
              <a:t> </a:t>
            </a:r>
            <a:endParaRPr sz="1900">
              <a:solidFill>
                <a:schemeClr val="accent1"/>
              </a:solidFill>
              <a:latin typeface="Chivo SemiBold"/>
              <a:ea typeface="Chivo SemiBold"/>
              <a:cs typeface="Chivo SemiBold"/>
              <a:sym typeface="Chivo SemiBold"/>
            </a:endParaRPr>
          </a:p>
        </p:txBody>
      </p:sp>
      <p:sp>
        <p:nvSpPr>
          <p:cNvPr id="385" name="Google Shape;385;p49"/>
          <p:cNvSpPr txBox="1">
            <a:spLocks noGrp="1"/>
          </p:cNvSpPr>
          <p:nvPr>
            <p:ph type="body" idx="4294967295"/>
          </p:nvPr>
        </p:nvSpPr>
        <p:spPr>
          <a:xfrm>
            <a:off x="1522925" y="2068873"/>
            <a:ext cx="4762500" cy="49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t>as above, but where the 1 (A) and the 8 (H) represent Adolf Hitler’s initials.</a:t>
            </a:r>
            <a:endParaRPr sz="1100"/>
          </a:p>
        </p:txBody>
      </p:sp>
      <p:cxnSp>
        <p:nvCxnSpPr>
          <p:cNvPr id="386" name="Google Shape;386;p49"/>
          <p:cNvCxnSpPr/>
          <p:nvPr/>
        </p:nvCxnSpPr>
        <p:spPr>
          <a:xfrm>
            <a:off x="1230375" y="2282400"/>
            <a:ext cx="292500" cy="0"/>
          </a:xfrm>
          <a:prstGeom prst="straightConnector1">
            <a:avLst/>
          </a:prstGeom>
          <a:noFill/>
          <a:ln w="19050" cap="flat" cmpd="sng">
            <a:solidFill>
              <a:schemeClr val="accent2"/>
            </a:solidFill>
            <a:prstDash val="solid"/>
            <a:round/>
            <a:headEnd type="none" w="med" len="med"/>
            <a:tailEnd type="triangle" w="med" len="med"/>
          </a:ln>
        </p:spPr>
      </p:cxnSp>
      <p:pic>
        <p:nvPicPr>
          <p:cNvPr id="387" name="Google Shape;387;p49"/>
          <p:cNvPicPr preferRelativeResize="0"/>
          <p:nvPr/>
        </p:nvPicPr>
        <p:blipFill rotWithShape="1">
          <a:blip r:embed="rId4">
            <a:alphaModFix/>
          </a:blip>
          <a:srcRect l="-4264" t="-16916" r="-4253" b="-16916"/>
          <a:stretch/>
        </p:blipFill>
        <p:spPr>
          <a:xfrm>
            <a:off x="6016175" y="1278050"/>
            <a:ext cx="2949827" cy="2717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0"/>
          <p:cNvSpPr/>
          <p:nvPr/>
        </p:nvSpPr>
        <p:spPr>
          <a:xfrm>
            <a:off x="359950" y="1134450"/>
            <a:ext cx="2611200" cy="2874600"/>
          </a:xfrm>
          <a:prstGeom prst="round1Rect">
            <a:avLst>
              <a:gd name="adj" fmla="val 16667"/>
            </a:avLst>
          </a:prstGeom>
          <a:solidFill>
            <a:schemeClr val="lt1"/>
          </a:solidFill>
          <a:ln w="19050" cap="flat" cmpd="sng">
            <a:solidFill>
              <a:schemeClr val="accent2"/>
            </a:solidFill>
            <a:prstDash val="dash"/>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3600">
              <a:latin typeface="Chivo SemiBold"/>
              <a:ea typeface="Chivo SemiBold"/>
              <a:cs typeface="Chivo SemiBold"/>
              <a:sym typeface="Chivo SemiBold"/>
            </a:endParaRPr>
          </a:p>
          <a:p>
            <a:pPr marL="0" lvl="0" indent="0" algn="ctr" rtl="0">
              <a:lnSpc>
                <a:spcPct val="115000"/>
              </a:lnSpc>
              <a:spcBef>
                <a:spcPts val="0"/>
              </a:spcBef>
              <a:spcAft>
                <a:spcPts val="0"/>
              </a:spcAft>
              <a:buNone/>
            </a:pPr>
            <a:r>
              <a:rPr lang="en-GB">
                <a:latin typeface="PT Serif"/>
                <a:ea typeface="PT Serif"/>
                <a:cs typeface="PT Serif"/>
                <a:sym typeface="PT Serif"/>
              </a:rPr>
              <a:t>of mental illnesses start before a child reaches</a:t>
            </a:r>
            <a:br>
              <a:rPr lang="en-GB">
                <a:latin typeface="PT Serif"/>
                <a:ea typeface="PT Serif"/>
                <a:cs typeface="PT Serif"/>
                <a:sym typeface="PT Serif"/>
              </a:rPr>
            </a:br>
            <a:r>
              <a:rPr lang="en-GB">
                <a:latin typeface="PT Serif"/>
                <a:ea typeface="PT Serif"/>
                <a:cs typeface="PT Serif"/>
                <a:sym typeface="PT Serif"/>
              </a:rPr>
              <a:t>their 18th birthday</a:t>
            </a:r>
            <a:endParaRPr sz="3000">
              <a:latin typeface="Chivo SemiBold"/>
              <a:ea typeface="Chivo SemiBold"/>
              <a:cs typeface="Chivo SemiBold"/>
              <a:sym typeface="Chivo SemiBold"/>
            </a:endParaRPr>
          </a:p>
        </p:txBody>
      </p:sp>
      <p:sp>
        <p:nvSpPr>
          <p:cNvPr id="393" name="Google Shape;393;p50"/>
          <p:cNvSpPr/>
          <p:nvPr/>
        </p:nvSpPr>
        <p:spPr>
          <a:xfrm flipH="1">
            <a:off x="4605300" y="4248900"/>
            <a:ext cx="4538700" cy="8946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According to a survey conducted by </a:t>
            </a:r>
            <a:r>
              <a:rPr lang="en-GB" sz="1000">
                <a:solidFill>
                  <a:schemeClr val="accent3"/>
                </a:solidFill>
                <a:uFill>
                  <a:noFill/>
                </a:uFill>
                <a:latin typeface="Chivo Medium"/>
                <a:ea typeface="Chivo Medium"/>
                <a:cs typeface="Chivo Medium"/>
                <a:sym typeface="Chivo Medium"/>
                <a:hlinkClick r:id="rId3">
                  <a:extLst>
                    <a:ext uri="{A12FA001-AC4F-418D-AE19-62706E023703}">
                      <ahyp:hlinkClr xmlns:ahyp="http://schemas.microsoft.com/office/drawing/2018/hyperlinkcolor" val="tx"/>
                    </a:ext>
                  </a:extLst>
                </a:hlinkClick>
              </a:rPr>
              <a:t>The Children’s Society</a:t>
            </a:r>
            <a:r>
              <a:rPr lang="en-GB" sz="1000">
                <a:latin typeface="Chivo Medium"/>
                <a:ea typeface="Chivo Medium"/>
                <a:cs typeface="Chivo Medium"/>
                <a:sym typeface="Chivo Medium"/>
              </a:rPr>
              <a:t>, </a:t>
            </a:r>
            <a:r>
              <a:rPr lang="en-GB" sz="1000" b="1">
                <a:latin typeface="Chivo"/>
                <a:ea typeface="Chivo"/>
                <a:cs typeface="Chivo"/>
                <a:sym typeface="Chivo"/>
              </a:rPr>
              <a:t>18% of young people</a:t>
            </a:r>
            <a:r>
              <a:rPr lang="en-GB" sz="1000">
                <a:latin typeface="Chivo Medium"/>
                <a:ea typeface="Chivo Medium"/>
                <a:cs typeface="Chivo Medium"/>
                <a:sym typeface="Chivo Medium"/>
              </a:rPr>
              <a:t> would go to their </a:t>
            </a:r>
            <a:br>
              <a:rPr lang="en-GB" sz="1000">
                <a:latin typeface="Chivo Medium"/>
                <a:ea typeface="Chivo Medium"/>
                <a:cs typeface="Chivo Medium"/>
                <a:sym typeface="Chivo Medium"/>
              </a:rPr>
            </a:br>
            <a:r>
              <a:rPr lang="en-GB" sz="1000" b="1">
                <a:latin typeface="Chivo"/>
                <a:ea typeface="Chivo"/>
                <a:cs typeface="Chivo"/>
                <a:sym typeface="Chivo"/>
              </a:rPr>
              <a:t>teachers</a:t>
            </a:r>
            <a:r>
              <a:rPr lang="en-GB" sz="1000">
                <a:latin typeface="Chivo Medium"/>
                <a:ea typeface="Chivo Medium"/>
                <a:cs typeface="Chivo Medium"/>
                <a:sym typeface="Chivo Medium"/>
              </a:rPr>
              <a:t> for support when they are feeling down.</a:t>
            </a:r>
            <a:endParaRPr sz="1000">
              <a:latin typeface="Chivo Medium"/>
              <a:ea typeface="Chivo Medium"/>
              <a:cs typeface="Chivo Medium"/>
              <a:sym typeface="Chivo Medium"/>
            </a:endParaRPr>
          </a:p>
        </p:txBody>
      </p:sp>
      <p:pic>
        <p:nvPicPr>
          <p:cNvPr id="394" name="Google Shape;394;p50"/>
          <p:cNvPicPr preferRelativeResize="0"/>
          <p:nvPr/>
        </p:nvPicPr>
        <p:blipFill>
          <a:blip r:embed="rId4">
            <a:alphaModFix/>
          </a:blip>
          <a:stretch>
            <a:fillRect/>
          </a:stretch>
        </p:blipFill>
        <p:spPr>
          <a:xfrm>
            <a:off x="4763152" y="4329672"/>
            <a:ext cx="733000" cy="733051"/>
          </a:xfrm>
          <a:prstGeom prst="rect">
            <a:avLst/>
          </a:prstGeom>
          <a:noFill/>
          <a:ln>
            <a:noFill/>
          </a:ln>
        </p:spPr>
      </p:pic>
      <p:sp>
        <p:nvSpPr>
          <p:cNvPr id="395" name="Google Shape;395;p50"/>
          <p:cNvSpPr/>
          <p:nvPr/>
        </p:nvSpPr>
        <p:spPr>
          <a:xfrm>
            <a:off x="3266400" y="1129050"/>
            <a:ext cx="2611200" cy="2863800"/>
          </a:xfrm>
          <a:prstGeom prst="round1Rect">
            <a:avLst>
              <a:gd name="adj" fmla="val 16667"/>
            </a:avLst>
          </a:prstGeom>
          <a:solidFill>
            <a:schemeClr val="lt1"/>
          </a:solidFill>
          <a:ln w="19050" cap="flat" cmpd="sng">
            <a:solidFill>
              <a:schemeClr val="accent2"/>
            </a:solidFill>
            <a:prstDash val="dash"/>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3600">
              <a:latin typeface="Chivo SemiBold"/>
              <a:ea typeface="Chivo SemiBold"/>
              <a:cs typeface="Chivo SemiBold"/>
              <a:sym typeface="Chivo SemiBold"/>
            </a:endParaRPr>
          </a:p>
          <a:p>
            <a:pPr marL="0" lvl="0" indent="0" algn="ctr" rtl="0">
              <a:lnSpc>
                <a:spcPct val="115000"/>
              </a:lnSpc>
              <a:spcBef>
                <a:spcPts val="0"/>
              </a:spcBef>
              <a:spcAft>
                <a:spcPts val="0"/>
              </a:spcAft>
              <a:buNone/>
            </a:pPr>
            <a:r>
              <a:rPr lang="en-GB">
                <a:latin typeface="PT Serif"/>
                <a:ea typeface="PT Serif"/>
                <a:cs typeface="PT Serif"/>
                <a:sym typeface="PT Serif"/>
              </a:rPr>
              <a:t>of young people feel embarrassed about</a:t>
            </a:r>
            <a:br>
              <a:rPr lang="en-GB">
                <a:latin typeface="PT Serif"/>
                <a:ea typeface="PT Serif"/>
                <a:cs typeface="PT Serif"/>
                <a:sym typeface="PT Serif"/>
              </a:rPr>
            </a:br>
            <a:r>
              <a:rPr lang="en-GB">
                <a:latin typeface="PT Serif"/>
                <a:ea typeface="PT Serif"/>
                <a:cs typeface="PT Serif"/>
                <a:sym typeface="PT Serif"/>
              </a:rPr>
              <a:t>mental illness</a:t>
            </a:r>
            <a:endParaRPr sz="3000">
              <a:latin typeface="Chivo SemiBold"/>
              <a:ea typeface="Chivo SemiBold"/>
              <a:cs typeface="Chivo SemiBold"/>
              <a:sym typeface="Chivo SemiBold"/>
            </a:endParaRPr>
          </a:p>
        </p:txBody>
      </p:sp>
      <p:sp>
        <p:nvSpPr>
          <p:cNvPr id="396" name="Google Shape;396;p50"/>
          <p:cNvSpPr/>
          <p:nvPr/>
        </p:nvSpPr>
        <p:spPr>
          <a:xfrm>
            <a:off x="6172850" y="1134500"/>
            <a:ext cx="2611200" cy="2863800"/>
          </a:xfrm>
          <a:prstGeom prst="round1Rect">
            <a:avLst>
              <a:gd name="adj" fmla="val 16667"/>
            </a:avLst>
          </a:prstGeom>
          <a:solidFill>
            <a:schemeClr val="lt1"/>
          </a:solidFill>
          <a:ln w="19050" cap="flat" cmpd="sng">
            <a:solidFill>
              <a:schemeClr val="accent2"/>
            </a:solidFill>
            <a:prstDash val="dash"/>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3600">
              <a:latin typeface="Chivo SemiBold"/>
              <a:ea typeface="Chivo SemiBold"/>
              <a:cs typeface="Chivo SemiBold"/>
              <a:sym typeface="Chivo SemiBold"/>
            </a:endParaRPr>
          </a:p>
          <a:p>
            <a:pPr marL="0" lvl="0" indent="0" algn="ctr" rtl="0">
              <a:lnSpc>
                <a:spcPct val="115000"/>
              </a:lnSpc>
              <a:spcBef>
                <a:spcPts val="0"/>
              </a:spcBef>
              <a:spcAft>
                <a:spcPts val="0"/>
              </a:spcAft>
              <a:buNone/>
            </a:pPr>
            <a:r>
              <a:rPr lang="en-GB">
                <a:latin typeface="PT Serif"/>
                <a:ea typeface="PT Serif"/>
                <a:cs typeface="PT Serif"/>
                <a:sym typeface="PT Serif"/>
              </a:rPr>
              <a:t>of school children </a:t>
            </a:r>
            <a:br>
              <a:rPr lang="en-GB">
                <a:latin typeface="PT Serif"/>
                <a:ea typeface="PT Serif"/>
                <a:cs typeface="PT Serif"/>
                <a:sym typeface="PT Serif"/>
              </a:rPr>
            </a:br>
            <a:r>
              <a:rPr lang="en-GB">
                <a:latin typeface="PT Serif"/>
                <a:ea typeface="PT Serif"/>
                <a:cs typeface="PT Serif"/>
                <a:sym typeface="PT Serif"/>
              </a:rPr>
              <a:t>have diagnosable </a:t>
            </a:r>
            <a:br>
              <a:rPr lang="en-GB">
                <a:latin typeface="PT Serif"/>
                <a:ea typeface="PT Serif"/>
                <a:cs typeface="PT Serif"/>
                <a:sym typeface="PT Serif"/>
              </a:rPr>
            </a:br>
            <a:r>
              <a:rPr lang="en-GB">
                <a:latin typeface="PT Serif"/>
                <a:ea typeface="PT Serif"/>
                <a:cs typeface="PT Serif"/>
                <a:sym typeface="PT Serif"/>
              </a:rPr>
              <a:t>mental illness</a:t>
            </a:r>
            <a:endParaRPr sz="3000">
              <a:latin typeface="Chivo SemiBold"/>
              <a:ea typeface="Chivo SemiBold"/>
              <a:cs typeface="Chivo SemiBold"/>
              <a:sym typeface="Chivo SemiBold"/>
            </a:endParaRPr>
          </a:p>
        </p:txBody>
      </p:sp>
      <p:pic>
        <p:nvPicPr>
          <p:cNvPr id="397" name="Google Shape;397;p50"/>
          <p:cNvPicPr preferRelativeResize="0"/>
          <p:nvPr/>
        </p:nvPicPr>
        <p:blipFill>
          <a:blip r:embed="rId5">
            <a:alphaModFix/>
          </a:blip>
          <a:stretch>
            <a:fillRect/>
          </a:stretch>
        </p:blipFill>
        <p:spPr>
          <a:xfrm>
            <a:off x="3874750" y="1168670"/>
            <a:ext cx="1394500" cy="1408510"/>
          </a:xfrm>
          <a:prstGeom prst="rect">
            <a:avLst/>
          </a:prstGeom>
          <a:noFill/>
          <a:ln>
            <a:noFill/>
          </a:ln>
        </p:spPr>
      </p:pic>
      <p:pic>
        <p:nvPicPr>
          <p:cNvPr id="398" name="Google Shape;398;p50"/>
          <p:cNvPicPr preferRelativeResize="0"/>
          <p:nvPr/>
        </p:nvPicPr>
        <p:blipFill>
          <a:blip r:embed="rId6">
            <a:alphaModFix/>
          </a:blip>
          <a:stretch>
            <a:fillRect/>
          </a:stretch>
        </p:blipFill>
        <p:spPr>
          <a:xfrm>
            <a:off x="6781200" y="1188796"/>
            <a:ext cx="1394500" cy="1408507"/>
          </a:xfrm>
          <a:prstGeom prst="rect">
            <a:avLst/>
          </a:prstGeom>
          <a:noFill/>
          <a:ln>
            <a:noFill/>
          </a:ln>
        </p:spPr>
      </p:pic>
      <p:pic>
        <p:nvPicPr>
          <p:cNvPr id="399" name="Google Shape;399;p50"/>
          <p:cNvPicPr preferRelativeResize="0"/>
          <p:nvPr/>
        </p:nvPicPr>
        <p:blipFill>
          <a:blip r:embed="rId7">
            <a:alphaModFix/>
          </a:blip>
          <a:stretch>
            <a:fillRect/>
          </a:stretch>
        </p:blipFill>
        <p:spPr>
          <a:xfrm>
            <a:off x="881625" y="1168671"/>
            <a:ext cx="1394500" cy="1408507"/>
          </a:xfrm>
          <a:prstGeom prst="rect">
            <a:avLst/>
          </a:prstGeom>
          <a:noFill/>
          <a:ln>
            <a:noFill/>
          </a:ln>
        </p:spPr>
      </p:pic>
      <p:sp>
        <p:nvSpPr>
          <p:cNvPr id="400" name="Google Shape;400;p50"/>
          <p:cNvSpPr txBox="1"/>
          <p:nvPr/>
        </p:nvSpPr>
        <p:spPr>
          <a:xfrm>
            <a:off x="3547800" y="263275"/>
            <a:ext cx="2048400" cy="422400"/>
          </a:xfrm>
          <a:prstGeom prst="rect">
            <a:avLst/>
          </a:prstGeom>
          <a:solidFill>
            <a:schemeClr val="accent4"/>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MENTAL HEALTH</a:t>
            </a:r>
            <a:endParaRPr sz="1800">
              <a:latin typeface="Chivo SemiBold"/>
              <a:ea typeface="Chivo SemiBold"/>
              <a:cs typeface="Chivo SemiBold"/>
              <a:sym typeface="Chivo SemiBold"/>
            </a:endParaRPr>
          </a:p>
        </p:txBody>
      </p:sp>
      <p:sp>
        <p:nvSpPr>
          <p:cNvPr id="401" name="Google Shape;401;p50"/>
          <p:cNvSpPr txBox="1"/>
          <p:nvPr/>
        </p:nvSpPr>
        <p:spPr>
          <a:xfrm>
            <a:off x="1055350" y="2428100"/>
            <a:ext cx="12159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75%</a:t>
            </a:r>
            <a:endParaRPr/>
          </a:p>
        </p:txBody>
      </p:sp>
      <p:sp>
        <p:nvSpPr>
          <p:cNvPr id="402" name="Google Shape;402;p50"/>
          <p:cNvSpPr txBox="1"/>
          <p:nvPr/>
        </p:nvSpPr>
        <p:spPr>
          <a:xfrm>
            <a:off x="3989850" y="2428100"/>
            <a:ext cx="11643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51%</a:t>
            </a:r>
            <a:endParaRPr/>
          </a:p>
        </p:txBody>
      </p:sp>
      <p:sp>
        <p:nvSpPr>
          <p:cNvPr id="403" name="Google Shape;403;p50"/>
          <p:cNvSpPr txBox="1"/>
          <p:nvPr/>
        </p:nvSpPr>
        <p:spPr>
          <a:xfrm>
            <a:off x="6932300" y="2428100"/>
            <a:ext cx="10923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10%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1"/>
          <p:cNvSpPr txBox="1"/>
          <p:nvPr/>
        </p:nvSpPr>
        <p:spPr>
          <a:xfrm>
            <a:off x="3311550" y="1372100"/>
            <a:ext cx="25209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sp>
        <p:nvSpPr>
          <p:cNvPr id="409" name="Google Shape;409;p51"/>
          <p:cNvSpPr txBox="1">
            <a:spLocks noGrp="1"/>
          </p:cNvSpPr>
          <p:nvPr>
            <p:ph type="body" idx="4294967295"/>
          </p:nvPr>
        </p:nvSpPr>
        <p:spPr>
          <a:xfrm>
            <a:off x="1404125" y="364200"/>
            <a:ext cx="1965600" cy="6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Destructive behaviour</a:t>
            </a:r>
            <a:endParaRPr sz="1400">
              <a:solidFill>
                <a:schemeClr val="accent1"/>
              </a:solidFill>
              <a:latin typeface="Chivo Medium"/>
              <a:ea typeface="Chivo Medium"/>
              <a:cs typeface="Chivo Medium"/>
              <a:sym typeface="Chivo Medium"/>
            </a:endParaRPr>
          </a:p>
        </p:txBody>
      </p:sp>
      <p:sp>
        <p:nvSpPr>
          <p:cNvPr id="410" name="Google Shape;410;p51"/>
          <p:cNvSpPr txBox="1">
            <a:spLocks noGrp="1"/>
          </p:cNvSpPr>
          <p:nvPr>
            <p:ph type="body" idx="4294967295"/>
          </p:nvPr>
        </p:nvSpPr>
        <p:spPr>
          <a:xfrm>
            <a:off x="360000" y="1195650"/>
            <a:ext cx="15813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Having educational difficulties</a:t>
            </a:r>
            <a:endParaRPr sz="1400">
              <a:solidFill>
                <a:schemeClr val="accent1"/>
              </a:solidFill>
              <a:latin typeface="Chivo Medium"/>
              <a:ea typeface="Chivo Medium"/>
              <a:cs typeface="Chivo Medium"/>
              <a:sym typeface="Chivo Medium"/>
            </a:endParaRPr>
          </a:p>
        </p:txBody>
      </p:sp>
      <p:sp>
        <p:nvSpPr>
          <p:cNvPr id="411" name="Google Shape;411;p51"/>
          <p:cNvSpPr txBox="1"/>
          <p:nvPr/>
        </p:nvSpPr>
        <p:spPr>
          <a:xfrm>
            <a:off x="4867051" y="364200"/>
            <a:ext cx="2361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Changes in eating habits</a:t>
            </a:r>
            <a:endParaRPr>
              <a:latin typeface="Chivo Medium"/>
              <a:ea typeface="Chivo Medium"/>
              <a:cs typeface="Chivo Medium"/>
              <a:sym typeface="Chivo Medium"/>
            </a:endParaRPr>
          </a:p>
        </p:txBody>
      </p:sp>
      <p:sp>
        <p:nvSpPr>
          <p:cNvPr id="412" name="Google Shape;412;p51"/>
          <p:cNvSpPr txBox="1"/>
          <p:nvPr/>
        </p:nvSpPr>
        <p:spPr>
          <a:xfrm>
            <a:off x="1941300" y="1738300"/>
            <a:ext cx="122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Tiredness and stress</a:t>
            </a:r>
            <a:endParaRPr>
              <a:latin typeface="Chivo Medium"/>
              <a:ea typeface="Chivo Medium"/>
              <a:cs typeface="Chivo Medium"/>
              <a:sym typeface="Chivo Medium"/>
            </a:endParaRPr>
          </a:p>
        </p:txBody>
      </p:sp>
      <p:sp>
        <p:nvSpPr>
          <p:cNvPr id="413" name="Google Shape;413;p51"/>
          <p:cNvSpPr txBox="1"/>
          <p:nvPr/>
        </p:nvSpPr>
        <p:spPr>
          <a:xfrm>
            <a:off x="769450" y="2864250"/>
            <a:ext cx="19656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Heightened emotions, such as excessive crying or hyperactivity</a:t>
            </a:r>
            <a:endParaRPr>
              <a:latin typeface="Chivo Medium"/>
              <a:ea typeface="Chivo Medium"/>
              <a:cs typeface="Chivo Medium"/>
              <a:sym typeface="Chivo Medium"/>
            </a:endParaRPr>
          </a:p>
        </p:txBody>
      </p:sp>
      <p:sp>
        <p:nvSpPr>
          <p:cNvPr id="414" name="Google Shape;414;p51"/>
          <p:cNvSpPr txBox="1"/>
          <p:nvPr/>
        </p:nvSpPr>
        <p:spPr>
          <a:xfrm>
            <a:off x="5287500" y="3385125"/>
            <a:ext cx="35325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All staff should be aware that mental health problems can, in some cases,</a:t>
            </a:r>
            <a:endParaRPr>
              <a:latin typeface="Chivo Medium"/>
              <a:ea typeface="Chivo Medium"/>
              <a:cs typeface="Chivo Medium"/>
              <a:sym typeface="Chivo Medium"/>
            </a:endParaRPr>
          </a:p>
          <a:p>
            <a:pPr marL="0" lvl="0" indent="0" algn="l" rtl="0">
              <a:lnSpc>
                <a:spcPct val="115000"/>
              </a:lnSpc>
              <a:spcBef>
                <a:spcPts val="0"/>
              </a:spcBef>
              <a:spcAft>
                <a:spcPts val="0"/>
              </a:spcAft>
              <a:buNone/>
            </a:pPr>
            <a:r>
              <a:rPr lang="en-GB">
                <a:latin typeface="Chivo Medium"/>
                <a:ea typeface="Chivo Medium"/>
                <a:cs typeface="Chivo Medium"/>
                <a:sym typeface="Chivo Medium"/>
              </a:rPr>
              <a:t>be an indicator that a child has suffered or is at risk of suffering abuse, neglect or exploitation.</a:t>
            </a:r>
            <a:endParaRPr>
              <a:latin typeface="Chivo Medium"/>
              <a:ea typeface="Chivo Medium"/>
              <a:cs typeface="Chivo Medium"/>
              <a:sym typeface="Chivo Medium"/>
            </a:endParaRPr>
          </a:p>
        </p:txBody>
      </p:sp>
      <p:sp>
        <p:nvSpPr>
          <p:cNvPr id="415" name="Google Shape;415;p51"/>
          <p:cNvSpPr txBox="1"/>
          <p:nvPr/>
        </p:nvSpPr>
        <p:spPr>
          <a:xfrm>
            <a:off x="6336275" y="1135400"/>
            <a:ext cx="22065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Withdrawal and lack of enthusiasm for things previously enjoyed</a:t>
            </a:r>
            <a:endParaRPr>
              <a:latin typeface="Chivo Medium"/>
              <a:ea typeface="Chivo Medium"/>
              <a:cs typeface="Chivo Medium"/>
              <a:sym typeface="Chivo Medium"/>
            </a:endParaRPr>
          </a:p>
        </p:txBody>
      </p:sp>
      <p:sp>
        <p:nvSpPr>
          <p:cNvPr id="416" name="Google Shape;416;p51"/>
          <p:cNvSpPr txBox="1"/>
          <p:nvPr/>
        </p:nvSpPr>
        <p:spPr>
          <a:xfrm>
            <a:off x="3193788" y="3820825"/>
            <a:ext cx="122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Lack of confidence</a:t>
            </a:r>
            <a:endParaRPr>
              <a:latin typeface="Chivo Medium"/>
              <a:ea typeface="Chivo Medium"/>
              <a:cs typeface="Chivo Medium"/>
              <a:sym typeface="Chivo Medium"/>
            </a:endParaRPr>
          </a:p>
        </p:txBody>
      </p:sp>
      <p:pic>
        <p:nvPicPr>
          <p:cNvPr id="417" name="Google Shape;417;p51"/>
          <p:cNvPicPr preferRelativeResize="0"/>
          <p:nvPr/>
        </p:nvPicPr>
        <p:blipFill>
          <a:blip r:embed="rId3">
            <a:alphaModFix/>
          </a:blip>
          <a:stretch>
            <a:fillRect/>
          </a:stretch>
        </p:blipFill>
        <p:spPr>
          <a:xfrm flipH="1">
            <a:off x="3468701" y="1957850"/>
            <a:ext cx="2206600" cy="1582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2"/>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How can we support positive mental health?</a:t>
            </a:r>
            <a:endParaRPr/>
          </a:p>
        </p:txBody>
      </p:sp>
      <p:sp>
        <p:nvSpPr>
          <p:cNvPr id="423" name="Google Shape;423;p52"/>
          <p:cNvSpPr txBox="1"/>
          <p:nvPr/>
        </p:nvSpPr>
        <p:spPr>
          <a:xfrm>
            <a:off x="360000" y="3095900"/>
            <a:ext cx="194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Encourage social time</a:t>
            </a:r>
            <a:endParaRPr>
              <a:latin typeface="Chivo Medium"/>
              <a:ea typeface="Chivo Medium"/>
              <a:cs typeface="Chivo Medium"/>
              <a:sym typeface="Chivo Medium"/>
            </a:endParaRPr>
          </a:p>
        </p:txBody>
      </p:sp>
      <p:sp>
        <p:nvSpPr>
          <p:cNvPr id="424" name="Google Shape;424;p52"/>
          <p:cNvSpPr txBox="1"/>
          <p:nvPr/>
        </p:nvSpPr>
        <p:spPr>
          <a:xfrm>
            <a:off x="6709991" y="3095900"/>
            <a:ext cx="19491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Make mental health known and talk about ways of dealing with stress and pressure</a:t>
            </a:r>
            <a:endParaRPr>
              <a:latin typeface="Chivo Medium"/>
              <a:ea typeface="Chivo Medium"/>
              <a:cs typeface="Chivo Medium"/>
              <a:sym typeface="Chivo Medium"/>
            </a:endParaRPr>
          </a:p>
        </p:txBody>
      </p:sp>
      <p:sp>
        <p:nvSpPr>
          <p:cNvPr id="425" name="Google Shape;425;p52"/>
          <p:cNvSpPr txBox="1"/>
          <p:nvPr/>
        </p:nvSpPr>
        <p:spPr>
          <a:xfrm>
            <a:off x="2312852" y="3095900"/>
            <a:ext cx="194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Have an open-door policy</a:t>
            </a:r>
            <a:endParaRPr>
              <a:latin typeface="Chivo Medium"/>
              <a:ea typeface="Chivo Medium"/>
              <a:cs typeface="Chivo Medium"/>
              <a:sym typeface="Chivo Medium"/>
            </a:endParaRPr>
          </a:p>
        </p:txBody>
      </p:sp>
      <p:sp>
        <p:nvSpPr>
          <p:cNvPr id="426" name="Google Shape;426;p52"/>
          <p:cNvSpPr txBox="1"/>
          <p:nvPr/>
        </p:nvSpPr>
        <p:spPr>
          <a:xfrm>
            <a:off x="4593314" y="30959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Let the child share as much or as little as they want to</a:t>
            </a:r>
            <a:endParaRPr>
              <a:latin typeface="Chivo Medium"/>
              <a:ea typeface="Chivo Medium"/>
              <a:cs typeface="Chivo Medium"/>
              <a:sym typeface="Chivo Medium"/>
            </a:endParaRPr>
          </a:p>
        </p:txBody>
      </p:sp>
      <p:sp>
        <p:nvSpPr>
          <p:cNvPr id="427" name="Google Shape;427;p52"/>
          <p:cNvSpPr/>
          <p:nvPr/>
        </p:nvSpPr>
        <p:spPr>
          <a:xfrm>
            <a:off x="0" y="4205400"/>
            <a:ext cx="4747200" cy="938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Remember that only appropriately trained professionals should attempt to make a diagnosis of a mental health problem, but you are well placed to observe children day-to-day and identify concerns.</a:t>
            </a:r>
            <a:endParaRPr sz="800">
              <a:solidFill>
                <a:schemeClr val="dk2"/>
              </a:solidFill>
              <a:latin typeface="Chivo Medium"/>
              <a:ea typeface="Chivo Medium"/>
              <a:cs typeface="Chivo Medium"/>
              <a:sym typeface="Chivo Medium"/>
            </a:endParaRPr>
          </a:p>
        </p:txBody>
      </p:sp>
      <p:pic>
        <p:nvPicPr>
          <p:cNvPr id="428" name="Google Shape;428;p52"/>
          <p:cNvPicPr preferRelativeResize="0"/>
          <p:nvPr/>
        </p:nvPicPr>
        <p:blipFill>
          <a:blip r:embed="rId3">
            <a:alphaModFix/>
          </a:blip>
          <a:stretch>
            <a:fillRect/>
          </a:stretch>
        </p:blipFill>
        <p:spPr>
          <a:xfrm>
            <a:off x="196802" y="4336272"/>
            <a:ext cx="733000" cy="733051"/>
          </a:xfrm>
          <a:prstGeom prst="rect">
            <a:avLst/>
          </a:prstGeom>
          <a:noFill/>
          <a:ln>
            <a:noFill/>
          </a:ln>
        </p:spPr>
      </p:pic>
      <p:pic>
        <p:nvPicPr>
          <p:cNvPr id="429" name="Google Shape;429;p52"/>
          <p:cNvPicPr preferRelativeResize="0"/>
          <p:nvPr/>
        </p:nvPicPr>
        <p:blipFill>
          <a:blip r:embed="rId4">
            <a:alphaModFix/>
          </a:blip>
          <a:stretch>
            <a:fillRect/>
          </a:stretch>
        </p:blipFill>
        <p:spPr>
          <a:xfrm>
            <a:off x="654728" y="1530687"/>
            <a:ext cx="1359645" cy="1378100"/>
          </a:xfrm>
          <a:prstGeom prst="rect">
            <a:avLst/>
          </a:prstGeom>
          <a:noFill/>
          <a:ln>
            <a:noFill/>
          </a:ln>
        </p:spPr>
      </p:pic>
      <p:pic>
        <p:nvPicPr>
          <p:cNvPr id="430" name="Google Shape;430;p52"/>
          <p:cNvPicPr preferRelativeResize="0"/>
          <p:nvPr/>
        </p:nvPicPr>
        <p:blipFill>
          <a:blip r:embed="rId5">
            <a:alphaModFix/>
          </a:blip>
          <a:stretch>
            <a:fillRect/>
          </a:stretch>
        </p:blipFill>
        <p:spPr>
          <a:xfrm>
            <a:off x="6995512" y="1550500"/>
            <a:ext cx="1378076" cy="1338474"/>
          </a:xfrm>
          <a:prstGeom prst="rect">
            <a:avLst/>
          </a:prstGeom>
          <a:noFill/>
          <a:ln>
            <a:noFill/>
          </a:ln>
        </p:spPr>
      </p:pic>
      <p:pic>
        <p:nvPicPr>
          <p:cNvPr id="431" name="Google Shape;431;p52"/>
          <p:cNvPicPr preferRelativeResize="0"/>
          <p:nvPr/>
        </p:nvPicPr>
        <p:blipFill>
          <a:blip r:embed="rId6">
            <a:alphaModFix/>
          </a:blip>
          <a:stretch>
            <a:fillRect/>
          </a:stretch>
        </p:blipFill>
        <p:spPr>
          <a:xfrm>
            <a:off x="4878825" y="1530687"/>
            <a:ext cx="1378099" cy="1378099"/>
          </a:xfrm>
          <a:prstGeom prst="rect">
            <a:avLst/>
          </a:prstGeom>
          <a:noFill/>
          <a:ln>
            <a:noFill/>
          </a:ln>
        </p:spPr>
      </p:pic>
      <p:pic>
        <p:nvPicPr>
          <p:cNvPr id="432" name="Google Shape;432;p52"/>
          <p:cNvPicPr preferRelativeResize="0"/>
          <p:nvPr/>
        </p:nvPicPr>
        <p:blipFill>
          <a:blip r:embed="rId7">
            <a:alphaModFix/>
          </a:blip>
          <a:stretch>
            <a:fillRect/>
          </a:stretch>
        </p:blipFill>
        <p:spPr>
          <a:xfrm>
            <a:off x="2607575" y="1539583"/>
            <a:ext cx="1359648" cy="136030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3"/>
          <p:cNvSpPr/>
          <p:nvPr/>
        </p:nvSpPr>
        <p:spPr>
          <a:xfrm>
            <a:off x="7410009" y="348156"/>
            <a:ext cx="1410000" cy="47952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a:latin typeface="Chivo SemiBold"/>
              <a:ea typeface="Chivo SemiBold"/>
              <a:cs typeface="Chivo SemiBold"/>
              <a:sym typeface="Chivo SemiBold"/>
            </a:endParaRPr>
          </a:p>
        </p:txBody>
      </p:sp>
      <p:sp>
        <p:nvSpPr>
          <p:cNvPr id="438" name="Google Shape;438;p53"/>
          <p:cNvSpPr/>
          <p:nvPr/>
        </p:nvSpPr>
        <p:spPr>
          <a:xfrm>
            <a:off x="5799826" y="2590150"/>
            <a:ext cx="1410000" cy="2553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200">
              <a:latin typeface="Chivo SemiBold"/>
              <a:ea typeface="Chivo SemiBold"/>
              <a:cs typeface="Chivo SemiBold"/>
              <a:sym typeface="Chivo SemiBold"/>
            </a:endParaRPr>
          </a:p>
        </p:txBody>
      </p:sp>
      <p:sp>
        <p:nvSpPr>
          <p:cNvPr id="439" name="Google Shape;439;p53"/>
          <p:cNvSpPr txBox="1">
            <a:spLocks noGrp="1"/>
          </p:cNvSpPr>
          <p:nvPr>
            <p:ph type="body" idx="4294967295"/>
          </p:nvPr>
        </p:nvSpPr>
        <p:spPr>
          <a:xfrm>
            <a:off x="360000" y="1526563"/>
            <a:ext cx="3041700" cy="266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All staff should be aware that children can abuse other children at any age, and that it can happen both inside and outside of school and online.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GB">
                <a:solidFill>
                  <a:srgbClr val="000000"/>
                </a:solidFill>
                <a:highlight>
                  <a:srgbClr val="7396F7"/>
                </a:highlight>
              </a:rPr>
              <a:t>Sexual Violence</a:t>
            </a:r>
            <a:r>
              <a:rPr lang="en-GB">
                <a:solidFill>
                  <a:srgbClr val="000000"/>
                </a:solidFill>
              </a:rPr>
              <a:t> and </a:t>
            </a:r>
            <a:br>
              <a:rPr lang="en-GB">
                <a:solidFill>
                  <a:srgbClr val="000000"/>
                </a:solidFill>
              </a:rPr>
            </a:br>
            <a:r>
              <a:rPr lang="en-GB">
                <a:solidFill>
                  <a:srgbClr val="000000"/>
                </a:solidFill>
                <a:highlight>
                  <a:srgbClr val="7396F7"/>
                </a:highlight>
              </a:rPr>
              <a:t>Sexual Harassment</a:t>
            </a:r>
            <a:r>
              <a:rPr lang="en-GB">
                <a:solidFill>
                  <a:srgbClr val="000000"/>
                </a:solidFill>
              </a:rPr>
              <a:t> is a form of child-on-child abuse.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440" name="Google Shape;440;p53"/>
          <p:cNvSpPr txBox="1"/>
          <p:nvPr/>
        </p:nvSpPr>
        <p:spPr>
          <a:xfrm>
            <a:off x="436200" y="956538"/>
            <a:ext cx="2817300" cy="422400"/>
          </a:xfrm>
          <a:prstGeom prst="rect">
            <a:avLst/>
          </a:prstGeom>
          <a:solidFill>
            <a:schemeClr val="accent4"/>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CHILD-ON-CHILD ABUSE</a:t>
            </a:r>
            <a:endParaRPr sz="1800">
              <a:latin typeface="Chivo SemiBold"/>
              <a:ea typeface="Chivo SemiBold"/>
              <a:cs typeface="Chivo SemiBold"/>
              <a:sym typeface="Chivo SemiBold"/>
            </a:endParaRPr>
          </a:p>
        </p:txBody>
      </p:sp>
      <p:sp>
        <p:nvSpPr>
          <p:cNvPr id="441" name="Google Shape;441;p53"/>
          <p:cNvSpPr/>
          <p:nvPr/>
        </p:nvSpPr>
        <p:spPr>
          <a:xfrm>
            <a:off x="7327400" y="270000"/>
            <a:ext cx="1410000" cy="4795200"/>
          </a:xfrm>
          <a:prstGeom prst="round1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3600">
                <a:latin typeface="Chivo SemiBold"/>
                <a:ea typeface="Chivo SemiBold"/>
                <a:cs typeface="Chivo SemiBold"/>
                <a:sym typeface="Chivo SemiBold"/>
              </a:rPr>
              <a:t>92%</a:t>
            </a:r>
            <a:r>
              <a:rPr lang="en-GB" sz="2400">
                <a:latin typeface="Chivo SemiBold"/>
                <a:ea typeface="Chivo SemiBold"/>
                <a:cs typeface="Chivo SemiBold"/>
                <a:sym typeface="Chivo SemiBold"/>
              </a:rPr>
              <a:t> </a:t>
            </a:r>
            <a:br>
              <a:rPr lang="en-GB" sz="1200">
                <a:latin typeface="Chivo SemiBold"/>
                <a:ea typeface="Chivo SemiBold"/>
                <a:cs typeface="Chivo SemiBold"/>
                <a:sym typeface="Chivo SemiBold"/>
              </a:rPr>
            </a:br>
            <a:r>
              <a:rPr lang="en-GB" sz="1200">
                <a:latin typeface="Chivo SemiBold"/>
                <a:ea typeface="Chivo SemiBold"/>
                <a:cs typeface="Chivo SemiBold"/>
                <a:sym typeface="Chivo SemiBold"/>
              </a:rPr>
              <a:t>of girls and</a:t>
            </a:r>
            <a:br>
              <a:rPr lang="en-GB" sz="1200">
                <a:latin typeface="Chivo SemiBold"/>
                <a:ea typeface="Chivo SemiBold"/>
                <a:cs typeface="Chivo SemiBold"/>
                <a:sym typeface="Chivo SemiBold"/>
              </a:rPr>
            </a:br>
            <a:r>
              <a:rPr lang="en-GB" sz="3200">
                <a:latin typeface="Chivo SemiBold"/>
                <a:ea typeface="Chivo SemiBold"/>
                <a:cs typeface="Chivo SemiBold"/>
                <a:sym typeface="Chivo SemiBold"/>
              </a:rPr>
              <a:t> </a:t>
            </a:r>
            <a:r>
              <a:rPr lang="en-GB" sz="3600">
                <a:latin typeface="Chivo SemiBold"/>
                <a:ea typeface="Chivo SemiBold"/>
                <a:cs typeface="Chivo SemiBold"/>
                <a:sym typeface="Chivo SemiBold"/>
              </a:rPr>
              <a:t>74% </a:t>
            </a:r>
            <a:br>
              <a:rPr lang="en-GB" sz="1200">
                <a:latin typeface="Chivo SemiBold"/>
                <a:ea typeface="Chivo SemiBold"/>
                <a:cs typeface="Chivo SemiBold"/>
                <a:sym typeface="Chivo SemiBold"/>
              </a:rPr>
            </a:br>
            <a:r>
              <a:rPr lang="en-GB" sz="1200">
                <a:latin typeface="Chivo SemiBold"/>
                <a:ea typeface="Chivo SemiBold"/>
                <a:cs typeface="Chivo SemiBold"/>
                <a:sym typeface="Chivo SemiBold"/>
              </a:rPr>
              <a:t>of boys</a:t>
            </a:r>
            <a:br>
              <a:rPr lang="en-GB" sz="1200">
                <a:latin typeface="Chivo SemiBold"/>
                <a:ea typeface="Chivo SemiBold"/>
                <a:cs typeface="Chivo SemiBold"/>
                <a:sym typeface="Chivo SemiBold"/>
              </a:rPr>
            </a:br>
            <a:endParaRPr sz="1200">
              <a:latin typeface="Chivo SemiBold"/>
              <a:ea typeface="Chivo SemiBold"/>
              <a:cs typeface="Chivo SemiBold"/>
              <a:sym typeface="Chivo SemiBold"/>
            </a:endParaRPr>
          </a:p>
          <a:p>
            <a:pPr marL="0" lvl="0" indent="0" algn="l" rtl="0">
              <a:lnSpc>
                <a:spcPct val="115000"/>
              </a:lnSpc>
              <a:spcBef>
                <a:spcPts val="0"/>
              </a:spcBef>
              <a:spcAft>
                <a:spcPts val="0"/>
              </a:spcAft>
              <a:buNone/>
            </a:pPr>
            <a:r>
              <a:rPr lang="en-GB" sz="1200">
                <a:solidFill>
                  <a:schemeClr val="dk2"/>
                </a:solidFill>
                <a:latin typeface="PT Serif"/>
                <a:ea typeface="PT Serif"/>
                <a:cs typeface="PT Serif"/>
                <a:sym typeface="PT Serif"/>
              </a:rPr>
              <a:t>said sexist name-calling happens a lot or sometimes to them or their peers</a:t>
            </a:r>
            <a:endParaRPr sz="1200">
              <a:solidFill>
                <a:schemeClr val="dk2"/>
              </a:solidFill>
              <a:latin typeface="PT Serif"/>
              <a:ea typeface="PT Serif"/>
              <a:cs typeface="PT Serif"/>
              <a:sym typeface="PT Serif"/>
            </a:endParaRPr>
          </a:p>
        </p:txBody>
      </p:sp>
      <p:sp>
        <p:nvSpPr>
          <p:cNvPr id="442" name="Google Shape;442;p53"/>
          <p:cNvSpPr/>
          <p:nvPr/>
        </p:nvSpPr>
        <p:spPr>
          <a:xfrm>
            <a:off x="4188260" y="2865604"/>
            <a:ext cx="1410000" cy="22779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200">
                <a:latin typeface="Chivo SemiBold"/>
                <a:ea typeface="Chivo SemiBold"/>
                <a:cs typeface="Chivo SemiBold"/>
                <a:sym typeface="Chivo SemiBold"/>
              </a:rPr>
              <a:t>33%</a:t>
            </a:r>
            <a:endParaRPr sz="3200">
              <a:latin typeface="Chivo SemiBold"/>
              <a:ea typeface="Chivo SemiBold"/>
              <a:cs typeface="Chivo SemiBold"/>
              <a:sym typeface="Chivo SemiBold"/>
            </a:endParaRPr>
          </a:p>
        </p:txBody>
      </p:sp>
      <p:sp>
        <p:nvSpPr>
          <p:cNvPr id="443" name="Google Shape;443;p53"/>
          <p:cNvSpPr/>
          <p:nvPr/>
        </p:nvSpPr>
        <p:spPr>
          <a:xfrm>
            <a:off x="5722925" y="2589305"/>
            <a:ext cx="1410000" cy="24780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33%</a:t>
            </a:r>
            <a:endParaRPr sz="3600">
              <a:latin typeface="Chivo SemiBold"/>
              <a:ea typeface="Chivo SemiBold"/>
              <a:cs typeface="Chivo SemiBold"/>
              <a:sym typeface="Chivo SemiBold"/>
            </a:endParaRPr>
          </a:p>
          <a:p>
            <a:pPr marL="0" lvl="0" indent="0" algn="l" rtl="0">
              <a:lnSpc>
                <a:spcPct val="115000"/>
              </a:lnSpc>
              <a:spcBef>
                <a:spcPts val="0"/>
              </a:spcBef>
              <a:spcAft>
                <a:spcPts val="0"/>
              </a:spcAft>
              <a:buNone/>
            </a:pPr>
            <a:r>
              <a:rPr lang="en-GB" sz="1200">
                <a:solidFill>
                  <a:schemeClr val="dk2"/>
                </a:solidFill>
                <a:latin typeface="PT Serif"/>
                <a:ea typeface="PT Serif"/>
                <a:cs typeface="PT Serif"/>
                <a:sym typeface="PT Serif"/>
              </a:rPr>
              <a:t>increase in rape reports and a </a:t>
            </a:r>
            <a:r>
              <a:rPr lang="en-GB" sz="1200" b="1">
                <a:solidFill>
                  <a:schemeClr val="dk2"/>
                </a:solidFill>
                <a:latin typeface="PT Serif"/>
                <a:ea typeface="PT Serif"/>
                <a:cs typeface="PT Serif"/>
                <a:sym typeface="PT Serif"/>
              </a:rPr>
              <a:t>26% increase</a:t>
            </a:r>
            <a:r>
              <a:rPr lang="en-GB" sz="1200">
                <a:solidFill>
                  <a:schemeClr val="dk2"/>
                </a:solidFill>
                <a:latin typeface="PT Serif"/>
                <a:ea typeface="PT Serif"/>
                <a:cs typeface="PT Serif"/>
                <a:sym typeface="PT Serif"/>
              </a:rPr>
              <a:t> in reports where the allegation was against a child aged </a:t>
            </a:r>
            <a:br>
              <a:rPr lang="en-GB" sz="1200">
                <a:solidFill>
                  <a:schemeClr val="dk2"/>
                </a:solidFill>
                <a:latin typeface="PT Serif"/>
                <a:ea typeface="PT Serif"/>
                <a:cs typeface="PT Serif"/>
                <a:sym typeface="PT Serif"/>
              </a:rPr>
            </a:br>
            <a:r>
              <a:rPr lang="en-GB" sz="1200" b="1">
                <a:solidFill>
                  <a:schemeClr val="dk2"/>
                </a:solidFill>
                <a:latin typeface="PT Serif"/>
                <a:ea typeface="PT Serif"/>
                <a:cs typeface="PT Serif"/>
                <a:sym typeface="PT Serif"/>
              </a:rPr>
              <a:t>under 10</a:t>
            </a:r>
            <a:endParaRPr sz="1200" b="1">
              <a:solidFill>
                <a:schemeClr val="dk2"/>
              </a:solidFill>
              <a:latin typeface="PT Serif"/>
              <a:ea typeface="PT Serif"/>
              <a:cs typeface="PT Serif"/>
              <a:sym typeface="PT Serif"/>
            </a:endParaRPr>
          </a:p>
        </p:txBody>
      </p:sp>
      <p:sp>
        <p:nvSpPr>
          <p:cNvPr id="444" name="Google Shape;444;p53"/>
          <p:cNvSpPr/>
          <p:nvPr/>
        </p:nvSpPr>
        <p:spPr>
          <a:xfrm>
            <a:off x="4113450" y="2027401"/>
            <a:ext cx="1410000" cy="3039900"/>
          </a:xfrm>
          <a:prstGeom prst="round1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solidFill>
                  <a:schemeClr val="dk2"/>
                </a:solidFill>
                <a:latin typeface="PT Serif"/>
                <a:ea typeface="PT Serif"/>
                <a:cs typeface="PT Serif"/>
                <a:sym typeface="PT Serif"/>
              </a:rPr>
              <a:t>Between 2019 and 2022, data suggested a</a:t>
            </a:r>
            <a:endParaRPr sz="1050">
              <a:solidFill>
                <a:srgbClr val="D5D8DF"/>
              </a:solidFill>
              <a:highlight>
                <a:srgbClr val="393B53"/>
              </a:highlight>
              <a:latin typeface="Roboto"/>
              <a:ea typeface="Roboto"/>
              <a:cs typeface="Roboto"/>
              <a:sym typeface="Roboto"/>
            </a:endParaRPr>
          </a:p>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40%</a:t>
            </a:r>
            <a:endParaRPr sz="3600">
              <a:latin typeface="Chivo SemiBold"/>
              <a:ea typeface="Chivo SemiBold"/>
              <a:cs typeface="Chivo SemiBold"/>
              <a:sym typeface="Chivo SemiBold"/>
            </a:endParaRPr>
          </a:p>
          <a:p>
            <a:pPr marL="0" lvl="0" indent="0" algn="l" rtl="0">
              <a:lnSpc>
                <a:spcPct val="115000"/>
              </a:lnSpc>
              <a:spcBef>
                <a:spcPts val="0"/>
              </a:spcBef>
              <a:spcAft>
                <a:spcPts val="0"/>
              </a:spcAft>
              <a:buNone/>
            </a:pPr>
            <a:r>
              <a:rPr lang="en-GB" sz="1200">
                <a:latin typeface="PT Serif"/>
                <a:ea typeface="PT Serif"/>
                <a:cs typeface="PT Serif"/>
                <a:sym typeface="PT Serif"/>
              </a:rPr>
              <a:t>increase in reports of sexual assaults and rapes where both the alleged victim and perpetrator were </a:t>
            </a:r>
            <a:r>
              <a:rPr lang="en-GB" sz="1200" b="1">
                <a:latin typeface="PT Serif"/>
                <a:ea typeface="PT Serif"/>
                <a:cs typeface="PT Serif"/>
                <a:sym typeface="PT Serif"/>
              </a:rPr>
              <a:t>under 18</a:t>
            </a:r>
            <a:endParaRPr sz="12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4"/>
          <p:cNvSpPr txBox="1"/>
          <p:nvPr/>
        </p:nvSpPr>
        <p:spPr>
          <a:xfrm>
            <a:off x="3594450" y="1164700"/>
            <a:ext cx="19551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This can include</a:t>
            </a:r>
            <a:endParaRPr sz="1800">
              <a:latin typeface="Chivo SemiBold"/>
              <a:ea typeface="Chivo SemiBold"/>
              <a:cs typeface="Chivo SemiBold"/>
              <a:sym typeface="Chivo SemiBold"/>
            </a:endParaRPr>
          </a:p>
        </p:txBody>
      </p:sp>
      <p:sp>
        <p:nvSpPr>
          <p:cNvPr id="450" name="Google Shape;450;p54"/>
          <p:cNvSpPr txBox="1">
            <a:spLocks noGrp="1"/>
          </p:cNvSpPr>
          <p:nvPr>
            <p:ph type="body" idx="4294967295"/>
          </p:nvPr>
        </p:nvSpPr>
        <p:spPr>
          <a:xfrm>
            <a:off x="1914000" y="533600"/>
            <a:ext cx="2418600" cy="36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Bullying and cyberbullying</a:t>
            </a:r>
            <a:endParaRPr sz="1400">
              <a:solidFill>
                <a:schemeClr val="accent1"/>
              </a:solidFill>
              <a:latin typeface="Chivo Medium"/>
              <a:ea typeface="Chivo Medium"/>
              <a:cs typeface="Chivo Medium"/>
              <a:sym typeface="Chivo Medium"/>
            </a:endParaRPr>
          </a:p>
        </p:txBody>
      </p:sp>
      <p:sp>
        <p:nvSpPr>
          <p:cNvPr id="451" name="Google Shape;451;p54"/>
          <p:cNvSpPr txBox="1"/>
          <p:nvPr/>
        </p:nvSpPr>
        <p:spPr>
          <a:xfrm>
            <a:off x="1544600" y="3697875"/>
            <a:ext cx="3042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Acts of violence and physical abuse (such as hitting, kicking, shaking, biting or hair pulling)</a:t>
            </a:r>
            <a:endParaRPr>
              <a:latin typeface="Chivo Medium"/>
              <a:ea typeface="Chivo Medium"/>
              <a:cs typeface="Chivo Medium"/>
              <a:sym typeface="Chivo Medium"/>
            </a:endParaRPr>
          </a:p>
        </p:txBody>
      </p:sp>
      <p:sp>
        <p:nvSpPr>
          <p:cNvPr id="452" name="Google Shape;452;p54"/>
          <p:cNvSpPr txBox="1"/>
          <p:nvPr/>
        </p:nvSpPr>
        <p:spPr>
          <a:xfrm>
            <a:off x="897100" y="1288600"/>
            <a:ext cx="21669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Abuse in intimate personal relationships between peers</a:t>
            </a:r>
            <a:endParaRPr>
              <a:latin typeface="Chivo Medium"/>
              <a:ea typeface="Chivo Medium"/>
              <a:cs typeface="Chivo Medium"/>
              <a:sym typeface="Chivo Medium"/>
            </a:endParaRPr>
          </a:p>
        </p:txBody>
      </p:sp>
      <p:sp>
        <p:nvSpPr>
          <p:cNvPr id="453" name="Google Shape;453;p54"/>
          <p:cNvSpPr txBox="1"/>
          <p:nvPr/>
        </p:nvSpPr>
        <p:spPr>
          <a:xfrm>
            <a:off x="630850" y="2711000"/>
            <a:ext cx="26994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Sexual comments, remarks, jokes and online sexual harassment</a:t>
            </a:r>
            <a:endParaRPr>
              <a:latin typeface="Chivo Medium"/>
              <a:ea typeface="Chivo Medium"/>
              <a:cs typeface="Chivo Medium"/>
              <a:sym typeface="Chivo Medium"/>
            </a:endParaRPr>
          </a:p>
        </p:txBody>
      </p:sp>
      <p:sp>
        <p:nvSpPr>
          <p:cNvPr id="454" name="Google Shape;454;p54"/>
          <p:cNvSpPr txBox="1"/>
          <p:nvPr/>
        </p:nvSpPr>
        <p:spPr>
          <a:xfrm>
            <a:off x="5505825" y="3089725"/>
            <a:ext cx="2699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Consensual and non-consensual sharing of sexual images and videos (also known as sexting)</a:t>
            </a:r>
            <a:endParaRPr>
              <a:latin typeface="Chivo Medium"/>
              <a:ea typeface="Chivo Medium"/>
              <a:cs typeface="Chivo Medium"/>
              <a:sym typeface="Chivo Medium"/>
            </a:endParaRPr>
          </a:p>
        </p:txBody>
      </p:sp>
      <p:sp>
        <p:nvSpPr>
          <p:cNvPr id="455" name="Google Shape;455;p54"/>
          <p:cNvSpPr txBox="1"/>
          <p:nvPr/>
        </p:nvSpPr>
        <p:spPr>
          <a:xfrm>
            <a:off x="5936800" y="1221600"/>
            <a:ext cx="28263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Upskirting, which typically involves taking a picture under a person’s clothing without their permission</a:t>
            </a:r>
            <a:endParaRPr>
              <a:latin typeface="Chivo Medium"/>
              <a:ea typeface="Chivo Medium"/>
              <a:cs typeface="Chivo Medium"/>
              <a:sym typeface="Chivo Medium"/>
            </a:endParaRPr>
          </a:p>
        </p:txBody>
      </p:sp>
      <p:pic>
        <p:nvPicPr>
          <p:cNvPr id="456" name="Google Shape;456;p54"/>
          <p:cNvPicPr preferRelativeResize="0"/>
          <p:nvPr/>
        </p:nvPicPr>
        <p:blipFill>
          <a:blip r:embed="rId3">
            <a:alphaModFix/>
          </a:blip>
          <a:stretch>
            <a:fillRect/>
          </a:stretch>
        </p:blipFill>
        <p:spPr>
          <a:xfrm>
            <a:off x="3727062" y="1682600"/>
            <a:ext cx="1689874" cy="2015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5"/>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How can we prevent, and respond to, child-on-child abuse?</a:t>
            </a:r>
            <a:endParaRPr/>
          </a:p>
        </p:txBody>
      </p:sp>
      <p:sp>
        <p:nvSpPr>
          <p:cNvPr id="462" name="Google Shape;462;p55"/>
          <p:cNvSpPr txBox="1"/>
          <p:nvPr/>
        </p:nvSpPr>
        <p:spPr>
          <a:xfrm>
            <a:off x="360000" y="31911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Challenge inappropriate behaviours between children</a:t>
            </a:r>
            <a:endParaRPr sz="1100">
              <a:latin typeface="Chivo Medium"/>
              <a:ea typeface="Chivo Medium"/>
              <a:cs typeface="Chivo Medium"/>
              <a:sym typeface="Chivo Medium"/>
            </a:endParaRPr>
          </a:p>
        </p:txBody>
      </p:sp>
      <p:sp>
        <p:nvSpPr>
          <p:cNvPr id="463" name="Google Shape;463;p55"/>
          <p:cNvSpPr txBox="1"/>
          <p:nvPr/>
        </p:nvSpPr>
        <p:spPr>
          <a:xfrm>
            <a:off x="6709991" y="3191100"/>
            <a:ext cx="1949100" cy="1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Recognise that a child who has harmed other children may have unidentified needs of</a:t>
            </a:r>
            <a:br>
              <a:rPr lang="en-GB" sz="1100">
                <a:latin typeface="Chivo Medium"/>
                <a:ea typeface="Chivo Medium"/>
                <a:cs typeface="Chivo Medium"/>
                <a:sym typeface="Chivo Medium"/>
              </a:rPr>
            </a:br>
            <a:r>
              <a:rPr lang="en-GB" sz="1100">
                <a:latin typeface="Chivo Medium"/>
                <a:ea typeface="Chivo Medium"/>
                <a:cs typeface="Chivo Medium"/>
                <a:sym typeface="Chivo Medium"/>
              </a:rPr>
              <a:t>their own</a:t>
            </a:r>
            <a:endParaRPr sz="1100">
              <a:latin typeface="Chivo Medium"/>
              <a:ea typeface="Chivo Medium"/>
              <a:cs typeface="Chivo Medium"/>
              <a:sym typeface="Chivo Medium"/>
            </a:endParaRPr>
          </a:p>
        </p:txBody>
      </p:sp>
      <p:sp>
        <p:nvSpPr>
          <p:cNvPr id="464" name="Google Shape;464;p55"/>
          <p:cNvSpPr txBox="1"/>
          <p:nvPr/>
        </p:nvSpPr>
        <p:spPr>
          <a:xfrm>
            <a:off x="2312852" y="31911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Have systems in place for children to confidently report abuse</a:t>
            </a:r>
            <a:endParaRPr sz="1100">
              <a:latin typeface="Chivo Medium"/>
              <a:ea typeface="Chivo Medium"/>
              <a:cs typeface="Chivo Medium"/>
              <a:sym typeface="Chivo Medium"/>
            </a:endParaRPr>
          </a:p>
        </p:txBody>
      </p:sp>
      <p:sp>
        <p:nvSpPr>
          <p:cNvPr id="465" name="Google Shape;465;p55"/>
          <p:cNvSpPr txBox="1"/>
          <p:nvPr/>
        </p:nvSpPr>
        <p:spPr>
          <a:xfrm>
            <a:off x="4593314" y="31911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Don’t tolerate or dismiss sexual violence or harassment</a:t>
            </a:r>
            <a:endParaRPr sz="1100">
              <a:latin typeface="Chivo Medium"/>
              <a:ea typeface="Chivo Medium"/>
              <a:cs typeface="Chivo Medium"/>
              <a:sym typeface="Chivo Medium"/>
            </a:endParaRPr>
          </a:p>
        </p:txBody>
      </p:sp>
      <p:sp>
        <p:nvSpPr>
          <p:cNvPr id="466" name="Google Shape;466;p55"/>
          <p:cNvSpPr/>
          <p:nvPr/>
        </p:nvSpPr>
        <p:spPr>
          <a:xfrm>
            <a:off x="0" y="4205400"/>
            <a:ext cx="3192300" cy="938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Remember that you should consider the potential impact of </a:t>
            </a:r>
            <a:r>
              <a:rPr lang="en-GB" sz="1000" b="1">
                <a:latin typeface="Chivo"/>
                <a:ea typeface="Chivo"/>
                <a:cs typeface="Chivo"/>
                <a:sym typeface="Chivo"/>
              </a:rPr>
              <a:t>social media</a:t>
            </a:r>
            <a:r>
              <a:rPr lang="en-GB" sz="1000">
                <a:latin typeface="Chivo Medium"/>
                <a:ea typeface="Chivo Medium"/>
                <a:cs typeface="Chivo Medium"/>
                <a:sym typeface="Chivo Medium"/>
              </a:rPr>
              <a:t>.</a:t>
            </a:r>
            <a:endParaRPr sz="700">
              <a:solidFill>
                <a:schemeClr val="dk2"/>
              </a:solidFill>
              <a:latin typeface="Chivo Medium"/>
              <a:ea typeface="Chivo Medium"/>
              <a:cs typeface="Chivo Medium"/>
              <a:sym typeface="Chivo Medium"/>
            </a:endParaRPr>
          </a:p>
        </p:txBody>
      </p:sp>
      <p:pic>
        <p:nvPicPr>
          <p:cNvPr id="467" name="Google Shape;467;p55"/>
          <p:cNvPicPr preferRelativeResize="0"/>
          <p:nvPr/>
        </p:nvPicPr>
        <p:blipFill>
          <a:blip r:embed="rId3">
            <a:alphaModFix/>
          </a:blip>
          <a:stretch>
            <a:fillRect/>
          </a:stretch>
        </p:blipFill>
        <p:spPr>
          <a:xfrm>
            <a:off x="196802" y="4336272"/>
            <a:ext cx="733000" cy="733051"/>
          </a:xfrm>
          <a:prstGeom prst="rect">
            <a:avLst/>
          </a:prstGeom>
          <a:noFill/>
          <a:ln>
            <a:noFill/>
          </a:ln>
        </p:spPr>
      </p:pic>
      <p:pic>
        <p:nvPicPr>
          <p:cNvPr id="468" name="Google Shape;468;p55"/>
          <p:cNvPicPr preferRelativeResize="0"/>
          <p:nvPr/>
        </p:nvPicPr>
        <p:blipFill>
          <a:blip r:embed="rId4">
            <a:alphaModFix/>
          </a:blip>
          <a:stretch>
            <a:fillRect/>
          </a:stretch>
        </p:blipFill>
        <p:spPr>
          <a:xfrm>
            <a:off x="2598350" y="1714625"/>
            <a:ext cx="1378099" cy="1378099"/>
          </a:xfrm>
          <a:prstGeom prst="rect">
            <a:avLst/>
          </a:prstGeom>
          <a:noFill/>
          <a:ln>
            <a:noFill/>
          </a:ln>
        </p:spPr>
      </p:pic>
      <p:pic>
        <p:nvPicPr>
          <p:cNvPr id="469" name="Google Shape;469;p55"/>
          <p:cNvPicPr preferRelativeResize="0"/>
          <p:nvPr/>
        </p:nvPicPr>
        <p:blipFill>
          <a:blip r:embed="rId5">
            <a:alphaModFix/>
          </a:blip>
          <a:stretch>
            <a:fillRect/>
          </a:stretch>
        </p:blipFill>
        <p:spPr>
          <a:xfrm>
            <a:off x="645500" y="1714616"/>
            <a:ext cx="1378099" cy="1378099"/>
          </a:xfrm>
          <a:prstGeom prst="rect">
            <a:avLst/>
          </a:prstGeom>
          <a:noFill/>
          <a:ln>
            <a:noFill/>
          </a:ln>
        </p:spPr>
      </p:pic>
      <p:pic>
        <p:nvPicPr>
          <p:cNvPr id="470" name="Google Shape;470;p55"/>
          <p:cNvPicPr preferRelativeResize="0"/>
          <p:nvPr/>
        </p:nvPicPr>
        <p:blipFill>
          <a:blip r:embed="rId6">
            <a:alphaModFix/>
          </a:blip>
          <a:stretch>
            <a:fillRect/>
          </a:stretch>
        </p:blipFill>
        <p:spPr>
          <a:xfrm>
            <a:off x="6995500" y="1714638"/>
            <a:ext cx="1378099" cy="1378099"/>
          </a:xfrm>
          <a:prstGeom prst="rect">
            <a:avLst/>
          </a:prstGeom>
          <a:noFill/>
          <a:ln>
            <a:noFill/>
          </a:ln>
        </p:spPr>
      </p:pic>
      <p:pic>
        <p:nvPicPr>
          <p:cNvPr id="471" name="Google Shape;471;p55"/>
          <p:cNvPicPr preferRelativeResize="0"/>
          <p:nvPr/>
        </p:nvPicPr>
        <p:blipFill rotWithShape="1">
          <a:blip r:embed="rId7">
            <a:alphaModFix/>
          </a:blip>
          <a:srcRect l="-3774" t="-17769" r="-3752" b="-17769"/>
          <a:stretch/>
        </p:blipFill>
        <p:spPr>
          <a:xfrm>
            <a:off x="4855625" y="1714624"/>
            <a:ext cx="1272100" cy="12714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6"/>
          <p:cNvSpPr txBox="1">
            <a:spLocks noGrp="1"/>
          </p:cNvSpPr>
          <p:nvPr>
            <p:ph type="title" idx="4294967295"/>
          </p:nvPr>
        </p:nvSpPr>
        <p:spPr>
          <a:xfrm>
            <a:off x="324900" y="775050"/>
            <a:ext cx="3914100" cy="3593400"/>
          </a:xfrm>
          <a:prstGeom prst="rect">
            <a:avLst/>
          </a:prstGeom>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GB">
                <a:solidFill>
                  <a:schemeClr val="dk2"/>
                </a:solidFill>
              </a:rPr>
              <a:t>Aisha, aged 16</a:t>
            </a:r>
            <a:endParaRPr>
              <a:solidFill>
                <a:schemeClr val="dk2"/>
              </a:solidFill>
            </a:endParaRPr>
          </a:p>
          <a:p>
            <a:pPr marL="0" lvl="0" indent="0" algn="l" rtl="0">
              <a:lnSpc>
                <a:spcPct val="115000"/>
              </a:lnSpc>
              <a:spcBef>
                <a:spcPts val="1300"/>
              </a:spcBef>
              <a:spcAft>
                <a:spcPts val="1300"/>
              </a:spcAft>
              <a:buNone/>
            </a:pPr>
            <a:r>
              <a:rPr lang="en-GB" sz="1200">
                <a:solidFill>
                  <a:schemeClr val="dk2"/>
                </a:solidFill>
                <a:latin typeface="Chivo"/>
                <a:ea typeface="Chivo"/>
                <a:cs typeface="Chivo"/>
                <a:sym typeface="Chivo"/>
              </a:rPr>
              <a:t>You find Aisha in tears at the end of lesson. She explains that some of her classmates have been sharing sexually-explicit messages that she sent to her boyfriend. She’s not sure how they ended up on a Snapchat group chat as she thought they were part of an intimate conversation between her and her partner. Her classmates have been calling her ‘disgusting' and threatening to share the images more widely across the school. </a:t>
            </a:r>
            <a:br>
              <a:rPr lang="en-GB" sz="1200">
                <a:solidFill>
                  <a:schemeClr val="dk2"/>
                </a:solidFill>
                <a:latin typeface="Chivo"/>
                <a:ea typeface="Chivo"/>
                <a:cs typeface="Chivo"/>
                <a:sym typeface="Chivo"/>
              </a:rPr>
            </a:br>
            <a:br>
              <a:rPr lang="en-GB" sz="1200">
                <a:solidFill>
                  <a:schemeClr val="dk2"/>
                </a:solidFill>
                <a:latin typeface="Chivo"/>
                <a:ea typeface="Chivo"/>
                <a:cs typeface="Chivo"/>
                <a:sym typeface="Chivo"/>
              </a:rPr>
            </a:br>
            <a:r>
              <a:rPr lang="en-GB" sz="1200">
                <a:solidFill>
                  <a:schemeClr val="dk2"/>
                </a:solidFill>
                <a:latin typeface="Chivo"/>
                <a:ea typeface="Chivo"/>
                <a:cs typeface="Chivo"/>
                <a:sym typeface="Chivo"/>
              </a:rPr>
              <a:t>This has been going on for a few weeks and she says the name-calling is getting worse each day, making her not want to come to school anymore.</a:t>
            </a:r>
            <a:endParaRPr sz="1200">
              <a:solidFill>
                <a:schemeClr val="dk2"/>
              </a:solidFill>
              <a:latin typeface="Chivo"/>
              <a:ea typeface="Chivo"/>
              <a:cs typeface="Chivo"/>
              <a:sym typeface="Chivo"/>
            </a:endParaRPr>
          </a:p>
        </p:txBody>
      </p:sp>
      <p:sp>
        <p:nvSpPr>
          <p:cNvPr id="477" name="Google Shape;477;p56"/>
          <p:cNvSpPr txBox="1"/>
          <p:nvPr/>
        </p:nvSpPr>
        <p:spPr>
          <a:xfrm>
            <a:off x="324900" y="269988"/>
            <a:ext cx="3955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7396F7"/>
                </a:solidFill>
                <a:latin typeface="Chivo"/>
                <a:ea typeface="Chivo"/>
                <a:cs typeface="Chivo"/>
                <a:sym typeface="Chivo"/>
              </a:rPr>
              <a:t>Scenario A</a:t>
            </a:r>
            <a:endParaRPr sz="1200"/>
          </a:p>
        </p:txBody>
      </p:sp>
      <p:pic>
        <p:nvPicPr>
          <p:cNvPr id="478" name="Google Shape;478;p56"/>
          <p:cNvPicPr preferRelativeResize="0"/>
          <p:nvPr/>
        </p:nvPicPr>
        <p:blipFill rotWithShape="1">
          <a:blip r:embed="rId3">
            <a:alphaModFix/>
          </a:blip>
          <a:srcRect/>
          <a:stretch/>
        </p:blipFill>
        <p:spPr>
          <a:xfrm>
            <a:off x="4572000" y="0"/>
            <a:ext cx="4570875" cy="5143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7"/>
          <p:cNvSpPr txBox="1">
            <a:spLocks noGrp="1"/>
          </p:cNvSpPr>
          <p:nvPr>
            <p:ph type="title" idx="4294967295"/>
          </p:nvPr>
        </p:nvSpPr>
        <p:spPr>
          <a:xfrm>
            <a:off x="324900" y="639300"/>
            <a:ext cx="4032300" cy="4159800"/>
          </a:xfrm>
          <a:prstGeom prst="rect">
            <a:avLst/>
          </a:prstGeom>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GB">
                <a:solidFill>
                  <a:schemeClr val="dk2"/>
                </a:solidFill>
              </a:rPr>
              <a:t>Ben, aged 14</a:t>
            </a:r>
            <a:endParaRPr>
              <a:solidFill>
                <a:schemeClr val="dk2"/>
              </a:solidFill>
            </a:endParaRPr>
          </a:p>
          <a:p>
            <a:pPr marL="0" lvl="0" indent="0" algn="l" rtl="0">
              <a:lnSpc>
                <a:spcPct val="115000"/>
              </a:lnSpc>
              <a:spcBef>
                <a:spcPts val="1300"/>
              </a:spcBef>
              <a:spcAft>
                <a:spcPts val="1300"/>
              </a:spcAft>
              <a:buNone/>
            </a:pPr>
            <a:r>
              <a:rPr lang="en-GB" sz="1200">
                <a:solidFill>
                  <a:schemeClr val="dk2"/>
                </a:solidFill>
                <a:latin typeface="Chivo"/>
                <a:ea typeface="Chivo"/>
                <a:cs typeface="Chivo"/>
                <a:sym typeface="Chivo"/>
              </a:rPr>
              <a:t>Ben is part of a small friendship group. A new pupil, Matthew, has joined the school. You observe how,</a:t>
            </a:r>
            <a:br>
              <a:rPr lang="en-GB" sz="1200">
                <a:solidFill>
                  <a:schemeClr val="dk2"/>
                </a:solidFill>
                <a:latin typeface="Chivo"/>
                <a:ea typeface="Chivo"/>
                <a:cs typeface="Chivo"/>
                <a:sym typeface="Chivo"/>
              </a:rPr>
            </a:br>
            <a:r>
              <a:rPr lang="en-GB" sz="1200">
                <a:solidFill>
                  <a:schemeClr val="dk2"/>
                </a:solidFill>
                <a:latin typeface="Chivo"/>
                <a:ea typeface="Chivo"/>
                <a:cs typeface="Chivo"/>
                <a:sym typeface="Chivo"/>
              </a:rPr>
              <a:t>in the last month, the two of them have been spending a lot of time together separate from James’ usual group. </a:t>
            </a:r>
            <a:br>
              <a:rPr lang="en-GB" sz="1200">
                <a:solidFill>
                  <a:schemeClr val="dk2"/>
                </a:solidFill>
                <a:latin typeface="Chivo"/>
                <a:ea typeface="Chivo"/>
                <a:cs typeface="Chivo"/>
                <a:sym typeface="Chivo"/>
              </a:rPr>
            </a:br>
            <a:br>
              <a:rPr lang="en-GB" sz="1200">
                <a:solidFill>
                  <a:schemeClr val="dk2"/>
                </a:solidFill>
                <a:latin typeface="Chivo"/>
                <a:ea typeface="Chivo"/>
                <a:cs typeface="Chivo"/>
                <a:sym typeface="Chivo"/>
              </a:rPr>
            </a:br>
            <a:r>
              <a:rPr lang="en-GB" sz="1200">
                <a:solidFill>
                  <a:schemeClr val="dk2"/>
                </a:solidFill>
                <a:latin typeface="Chivo"/>
                <a:ea typeface="Chivo"/>
                <a:cs typeface="Chivo"/>
                <a:sym typeface="Chivo"/>
              </a:rPr>
              <a:t>Jenny, one of the girls from James’ old friendship group, has approached you after class with some concerns. She says that when she tried to approach Ben to ask why he had suddenly broken off all contact with the group, he got very annoyed and angry. Ben apparently said that “all you girls are the same” and made comments about how Matthew had made him “see sense”. He allegedly made what</a:t>
            </a:r>
            <a:br>
              <a:rPr lang="en-GB" sz="1200">
                <a:solidFill>
                  <a:schemeClr val="dk2"/>
                </a:solidFill>
                <a:latin typeface="Chivo"/>
                <a:ea typeface="Chivo"/>
                <a:cs typeface="Chivo"/>
                <a:sym typeface="Chivo"/>
              </a:rPr>
            </a:br>
            <a:r>
              <a:rPr lang="en-GB" sz="1200">
                <a:solidFill>
                  <a:schemeClr val="dk2"/>
                </a:solidFill>
                <a:latin typeface="Chivo"/>
                <a:ea typeface="Chivo"/>
                <a:cs typeface="Chivo"/>
                <a:sym typeface="Chivo"/>
              </a:rPr>
              <a:t>Jenny interpreted as a threat, saying, “just you wait and see”.</a:t>
            </a:r>
            <a:endParaRPr sz="1200">
              <a:solidFill>
                <a:schemeClr val="dk2"/>
              </a:solidFill>
              <a:latin typeface="Chivo"/>
              <a:ea typeface="Chivo"/>
              <a:cs typeface="Chivo"/>
              <a:sym typeface="Chivo"/>
            </a:endParaRPr>
          </a:p>
        </p:txBody>
      </p:sp>
      <p:sp>
        <p:nvSpPr>
          <p:cNvPr id="484" name="Google Shape;484;p57"/>
          <p:cNvSpPr txBox="1"/>
          <p:nvPr/>
        </p:nvSpPr>
        <p:spPr>
          <a:xfrm>
            <a:off x="324900" y="269988"/>
            <a:ext cx="3955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7396F7"/>
                </a:solidFill>
                <a:latin typeface="Chivo"/>
                <a:ea typeface="Chivo"/>
                <a:cs typeface="Chivo"/>
                <a:sym typeface="Chivo"/>
              </a:rPr>
              <a:t>Scenario B</a:t>
            </a:r>
            <a:endParaRPr sz="1200"/>
          </a:p>
        </p:txBody>
      </p:sp>
      <p:pic>
        <p:nvPicPr>
          <p:cNvPr id="485" name="Google Shape;485;p57"/>
          <p:cNvPicPr preferRelativeResize="0"/>
          <p:nvPr/>
        </p:nvPicPr>
        <p:blipFill rotWithShape="1">
          <a:blip r:embed="rId3">
            <a:alphaModFix/>
          </a:blip>
          <a:srcRect/>
          <a:stretch/>
        </p:blipFill>
        <p:spPr>
          <a:xfrm>
            <a:off x="4572000" y="0"/>
            <a:ext cx="4570875"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2" name="Online Media 1" title="Why is safeguarding important?">
            <a:hlinkClick r:id="" action="ppaction://media"/>
            <a:extLst>
              <a:ext uri="{FF2B5EF4-FFF2-40B4-BE49-F238E27FC236}">
                <a16:creationId xmlns:a16="http://schemas.microsoft.com/office/drawing/2014/main" id="{81E1EBEE-A794-18E5-1297-0E2B506667AF}"/>
              </a:ext>
            </a:extLst>
          </p:cNvPr>
          <p:cNvPicPr>
            <a:picLocks noRot="1" noChangeAspect="1"/>
          </p:cNvPicPr>
          <p:nvPr>
            <a:videoFile r:link="rId1"/>
          </p:nvPr>
        </p:nvPicPr>
        <p:blipFill>
          <a:blip r:embed="rId4"/>
          <a:stretch>
            <a:fillRect/>
          </a:stretch>
        </p:blipFill>
        <p:spPr>
          <a:xfrm>
            <a:off x="1172525" y="659550"/>
            <a:ext cx="6790000" cy="3833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8"/>
          <p:cNvSpPr txBox="1">
            <a:spLocks noGrp="1"/>
          </p:cNvSpPr>
          <p:nvPr>
            <p:ph type="title" idx="4294967295"/>
          </p:nvPr>
        </p:nvSpPr>
        <p:spPr>
          <a:xfrm>
            <a:off x="360000" y="1490463"/>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sp>
        <p:nvSpPr>
          <p:cNvPr id="491" name="Google Shape;491;p58"/>
          <p:cNvSpPr txBox="1">
            <a:spLocks noGrp="1"/>
          </p:cNvSpPr>
          <p:nvPr>
            <p:ph type="body" idx="4294967295"/>
          </p:nvPr>
        </p:nvSpPr>
        <p:spPr>
          <a:xfrm>
            <a:off x="382750" y="2267325"/>
            <a:ext cx="5180400" cy="1385700"/>
          </a:xfrm>
          <a:prstGeom prst="rect">
            <a:avLst/>
          </a:prstGeom>
        </p:spPr>
        <p:txBody>
          <a:bodyPr spcFirstLastPara="1" wrap="square" lIns="91425" tIns="91425" rIns="91425" bIns="91425" anchor="t" anchorCtr="0">
            <a:normAutofit lnSpcReduction="10000"/>
          </a:bodyPr>
          <a:lstStyle/>
          <a:p>
            <a:pPr marL="457200" lvl="0" indent="-317500" algn="l" rtl="0">
              <a:spcBef>
                <a:spcPts val="0"/>
              </a:spcBef>
              <a:spcAft>
                <a:spcPts val="0"/>
              </a:spcAft>
              <a:buClr>
                <a:srgbClr val="000000"/>
              </a:buClr>
              <a:buSzPts val="1400"/>
              <a:buChar char="●"/>
            </a:pPr>
            <a:r>
              <a:rPr lang="en-GB" sz="1400">
                <a:solidFill>
                  <a:srgbClr val="000000"/>
                </a:solidFill>
              </a:rPr>
              <a:t>You must be able to identify the warning signs that could indicate a child’s welfare is at risk.</a:t>
            </a:r>
            <a:br>
              <a:rPr lang="en-GB" sz="1400">
                <a:solidFill>
                  <a:srgbClr val="000000"/>
                </a:solidFill>
              </a:rPr>
            </a:b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The most important thing to remember is to report any suspicions you have, even if you aren’t certain.</a:t>
            </a:r>
            <a:endParaRPr sz="1400">
              <a:solidFill>
                <a:srgbClr val="000000"/>
              </a:solidFill>
            </a:endParaRPr>
          </a:p>
        </p:txBody>
      </p:sp>
      <p:pic>
        <p:nvPicPr>
          <p:cNvPr id="492" name="Google Shape;492;p58"/>
          <p:cNvPicPr preferRelativeResize="0"/>
          <p:nvPr/>
        </p:nvPicPr>
        <p:blipFill rotWithShape="1">
          <a:blip r:embed="rId3">
            <a:alphaModFix/>
          </a:blip>
          <a:srcRect l="-4501" t="-4242" r="-4501" b="-4264"/>
          <a:stretch/>
        </p:blipFill>
        <p:spPr>
          <a:xfrm>
            <a:off x="5940075" y="1117700"/>
            <a:ext cx="2934026" cy="2908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9"/>
          <p:cNvSpPr txBox="1">
            <a:spLocks noGrp="1"/>
          </p:cNvSpPr>
          <p:nvPr>
            <p:ph type="title" idx="4294967295"/>
          </p:nvPr>
        </p:nvSpPr>
        <p:spPr>
          <a:xfrm>
            <a:off x="4864200" y="3843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498" name="Google Shape;498;p59"/>
          <p:cNvSpPr txBox="1">
            <a:spLocks noGrp="1"/>
          </p:cNvSpPr>
          <p:nvPr>
            <p:ph type="body" idx="4294967295"/>
          </p:nvPr>
        </p:nvSpPr>
        <p:spPr>
          <a:xfrm>
            <a:off x="4940400" y="2803475"/>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3"/>
              </a:rPr>
              <a:t>How to Tackle Incel Culture in Schools</a:t>
            </a:r>
            <a:endParaRPr sz="1200">
              <a:solidFill>
                <a:schemeClr val="accent3"/>
              </a:solidFill>
              <a:latin typeface="Chivo Medium"/>
              <a:ea typeface="Chivo Medium"/>
              <a:cs typeface="Chivo Medium"/>
              <a:sym typeface="Chivo Medium"/>
            </a:endParaRPr>
          </a:p>
        </p:txBody>
      </p:sp>
      <p:sp>
        <p:nvSpPr>
          <p:cNvPr id="499" name="Google Shape;499;p59"/>
          <p:cNvSpPr txBox="1">
            <a:spLocks noGrp="1"/>
          </p:cNvSpPr>
          <p:nvPr>
            <p:ph type="body" idx="4294967295"/>
          </p:nvPr>
        </p:nvSpPr>
        <p:spPr>
          <a:xfrm>
            <a:off x="6918300" y="212055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4"/>
              </a:rPr>
              <a:t>Online Safety &amp; Harms Training</a:t>
            </a:r>
            <a:endParaRPr sz="1200">
              <a:solidFill>
                <a:schemeClr val="accent3"/>
              </a:solidFill>
              <a:latin typeface="Chivo Medium"/>
              <a:ea typeface="Chivo Medium"/>
              <a:cs typeface="Chivo Medium"/>
              <a:sym typeface="Chivo Medium"/>
            </a:endParaRPr>
          </a:p>
        </p:txBody>
      </p:sp>
      <p:sp>
        <p:nvSpPr>
          <p:cNvPr id="500" name="Google Shape;500;p59"/>
          <p:cNvSpPr txBox="1"/>
          <p:nvPr/>
        </p:nvSpPr>
        <p:spPr>
          <a:xfrm>
            <a:off x="4864200" y="1566588"/>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chemeClr val="accent2"/>
                </a:solidFill>
                <a:latin typeface="Chivo"/>
                <a:ea typeface="Chivo"/>
                <a:cs typeface="Chivo"/>
                <a:sym typeface="Chivo"/>
              </a:rPr>
              <a:t>If you would like to find out more about the topics we’ve covered in this section, visit the following links:</a:t>
            </a:r>
            <a:endParaRPr/>
          </a:p>
        </p:txBody>
      </p:sp>
      <p:sp>
        <p:nvSpPr>
          <p:cNvPr id="501" name="Google Shape;501;p59"/>
          <p:cNvSpPr txBox="1">
            <a:spLocks noGrp="1"/>
          </p:cNvSpPr>
          <p:nvPr>
            <p:ph type="body" idx="4294967295"/>
          </p:nvPr>
        </p:nvSpPr>
        <p:spPr>
          <a:xfrm>
            <a:off x="6918300" y="280260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5"/>
              </a:rPr>
              <a:t>Prevent Duty Training</a:t>
            </a:r>
            <a:endParaRPr sz="1200">
              <a:solidFill>
                <a:schemeClr val="accent3"/>
              </a:solidFill>
              <a:latin typeface="Chivo Medium"/>
              <a:ea typeface="Chivo Medium"/>
              <a:cs typeface="Chivo Medium"/>
              <a:sym typeface="Chivo Medium"/>
            </a:endParaRPr>
          </a:p>
        </p:txBody>
      </p:sp>
      <p:sp>
        <p:nvSpPr>
          <p:cNvPr id="502" name="Google Shape;502;p59"/>
          <p:cNvSpPr txBox="1">
            <a:spLocks noGrp="1"/>
          </p:cNvSpPr>
          <p:nvPr>
            <p:ph type="body" idx="4294967295"/>
          </p:nvPr>
        </p:nvSpPr>
        <p:spPr>
          <a:xfrm>
            <a:off x="4940400" y="212230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6"/>
              </a:rPr>
              <a:t>Internet Safety Posters for Schools</a:t>
            </a:r>
            <a:endParaRPr sz="1200">
              <a:solidFill>
                <a:schemeClr val="accent3"/>
              </a:solidFill>
              <a:latin typeface="Chivo Medium"/>
              <a:ea typeface="Chivo Medium"/>
              <a:cs typeface="Chivo Medium"/>
              <a:sym typeface="Chivo Medium"/>
            </a:endParaRPr>
          </a:p>
        </p:txBody>
      </p:sp>
      <p:sp>
        <p:nvSpPr>
          <p:cNvPr id="503" name="Google Shape;503;p59"/>
          <p:cNvSpPr txBox="1">
            <a:spLocks noGrp="1"/>
          </p:cNvSpPr>
          <p:nvPr>
            <p:ph type="body" idx="4294967295"/>
          </p:nvPr>
        </p:nvSpPr>
        <p:spPr>
          <a:xfrm>
            <a:off x="4940400" y="3485088"/>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7"/>
              </a:rPr>
              <a:t>How to Support SEMH in Schools</a:t>
            </a:r>
            <a:endParaRPr sz="1200">
              <a:solidFill>
                <a:schemeClr val="accent3"/>
              </a:solidFill>
              <a:latin typeface="Chivo Medium"/>
              <a:ea typeface="Chivo Medium"/>
              <a:cs typeface="Chivo Medium"/>
              <a:sym typeface="Chivo Medium"/>
            </a:endParaRPr>
          </a:p>
        </p:txBody>
      </p:sp>
      <p:sp>
        <p:nvSpPr>
          <p:cNvPr id="504" name="Google Shape;504;p59"/>
          <p:cNvSpPr txBox="1">
            <a:spLocks noGrp="1"/>
          </p:cNvSpPr>
          <p:nvPr>
            <p:ph type="body" idx="4294967295"/>
          </p:nvPr>
        </p:nvSpPr>
        <p:spPr>
          <a:xfrm>
            <a:off x="6918300" y="348465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8"/>
              </a:rPr>
              <a:t>Child Mental Health Training</a:t>
            </a:r>
            <a:endParaRPr sz="1200">
              <a:solidFill>
                <a:schemeClr val="accent3"/>
              </a:solidFill>
              <a:latin typeface="Chivo Medium"/>
              <a:ea typeface="Chivo Medium"/>
              <a:cs typeface="Chivo Medium"/>
              <a:sym typeface="Chivo Medium"/>
            </a:endParaRPr>
          </a:p>
        </p:txBody>
      </p:sp>
      <p:sp>
        <p:nvSpPr>
          <p:cNvPr id="505" name="Google Shape;505;p59"/>
          <p:cNvSpPr txBox="1">
            <a:spLocks noGrp="1"/>
          </p:cNvSpPr>
          <p:nvPr>
            <p:ph type="body" idx="4294967295"/>
          </p:nvPr>
        </p:nvSpPr>
        <p:spPr>
          <a:xfrm>
            <a:off x="4940400" y="416670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9"/>
              </a:rPr>
              <a:t>What You Need to Know About Sextortion</a:t>
            </a:r>
            <a:endParaRPr sz="1200">
              <a:solidFill>
                <a:schemeClr val="accent3"/>
              </a:solidFill>
              <a:latin typeface="Chivo Medium"/>
              <a:ea typeface="Chivo Medium"/>
              <a:cs typeface="Chivo Medium"/>
              <a:sym typeface="Chivo Medium"/>
            </a:endParaRPr>
          </a:p>
        </p:txBody>
      </p:sp>
      <p:sp>
        <p:nvSpPr>
          <p:cNvPr id="506" name="Google Shape;506;p59"/>
          <p:cNvSpPr txBox="1">
            <a:spLocks noGrp="1"/>
          </p:cNvSpPr>
          <p:nvPr>
            <p:ph type="body" idx="4294967295"/>
          </p:nvPr>
        </p:nvSpPr>
        <p:spPr>
          <a:xfrm>
            <a:off x="6918300" y="416670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10"/>
              </a:rPr>
              <a:t>CPD Courses for Teaching and Education</a:t>
            </a:r>
            <a:endParaRPr sz="1200">
              <a:solidFill>
                <a:schemeClr val="accent3"/>
              </a:solidFill>
              <a:latin typeface="Chivo Medium"/>
              <a:ea typeface="Chivo Medium"/>
              <a:cs typeface="Chivo Medium"/>
              <a:sym typeface="Chivo Medium"/>
            </a:endParaRPr>
          </a:p>
        </p:txBody>
      </p:sp>
      <p:pic>
        <p:nvPicPr>
          <p:cNvPr id="507" name="Google Shape;507;p59"/>
          <p:cNvPicPr preferRelativeResize="0"/>
          <p:nvPr/>
        </p:nvPicPr>
        <p:blipFill>
          <a:blip r:embed="rId11">
            <a:alphaModFix/>
          </a:blip>
          <a:stretch>
            <a:fillRect/>
          </a:stretch>
        </p:blipFill>
        <p:spPr>
          <a:xfrm>
            <a:off x="360000" y="861825"/>
            <a:ext cx="3866501" cy="3379426"/>
          </a:xfrm>
          <a:prstGeom prst="rect">
            <a:avLst/>
          </a:prstGeom>
          <a:noFill/>
          <a:ln>
            <a:noFill/>
          </a:ln>
        </p:spPr>
      </p:pic>
      <p:pic>
        <p:nvPicPr>
          <p:cNvPr id="508" name="Google Shape;508;p59"/>
          <p:cNvPicPr preferRelativeResize="0"/>
          <p:nvPr/>
        </p:nvPicPr>
        <p:blipFill>
          <a:blip r:embed="rId12">
            <a:alphaModFix/>
          </a:blip>
          <a:stretch>
            <a:fillRect/>
          </a:stretch>
        </p:blipFill>
        <p:spPr>
          <a:xfrm>
            <a:off x="4864200" y="2267925"/>
            <a:ext cx="115551" cy="115551"/>
          </a:xfrm>
          <a:prstGeom prst="rect">
            <a:avLst/>
          </a:prstGeom>
          <a:noFill/>
          <a:ln>
            <a:noFill/>
          </a:ln>
        </p:spPr>
      </p:pic>
      <p:pic>
        <p:nvPicPr>
          <p:cNvPr id="509" name="Google Shape;509;p59"/>
          <p:cNvPicPr preferRelativeResize="0"/>
          <p:nvPr/>
        </p:nvPicPr>
        <p:blipFill>
          <a:blip r:embed="rId12">
            <a:alphaModFix/>
          </a:blip>
          <a:stretch>
            <a:fillRect/>
          </a:stretch>
        </p:blipFill>
        <p:spPr>
          <a:xfrm>
            <a:off x="6855250" y="2267925"/>
            <a:ext cx="115551" cy="115551"/>
          </a:xfrm>
          <a:prstGeom prst="rect">
            <a:avLst/>
          </a:prstGeom>
          <a:noFill/>
          <a:ln>
            <a:noFill/>
          </a:ln>
        </p:spPr>
      </p:pic>
      <p:pic>
        <p:nvPicPr>
          <p:cNvPr id="510" name="Google Shape;510;p59"/>
          <p:cNvPicPr preferRelativeResize="0"/>
          <p:nvPr/>
        </p:nvPicPr>
        <p:blipFill>
          <a:blip r:embed="rId12">
            <a:alphaModFix/>
          </a:blip>
          <a:stretch>
            <a:fillRect/>
          </a:stretch>
        </p:blipFill>
        <p:spPr>
          <a:xfrm>
            <a:off x="4864200" y="2937475"/>
            <a:ext cx="115551" cy="115551"/>
          </a:xfrm>
          <a:prstGeom prst="rect">
            <a:avLst/>
          </a:prstGeom>
          <a:noFill/>
          <a:ln>
            <a:noFill/>
          </a:ln>
        </p:spPr>
      </p:pic>
      <p:pic>
        <p:nvPicPr>
          <p:cNvPr id="511" name="Google Shape;511;p59"/>
          <p:cNvPicPr preferRelativeResize="0"/>
          <p:nvPr/>
        </p:nvPicPr>
        <p:blipFill>
          <a:blip r:embed="rId12">
            <a:alphaModFix/>
          </a:blip>
          <a:stretch>
            <a:fillRect/>
          </a:stretch>
        </p:blipFill>
        <p:spPr>
          <a:xfrm>
            <a:off x="6855250" y="2937475"/>
            <a:ext cx="115551" cy="115551"/>
          </a:xfrm>
          <a:prstGeom prst="rect">
            <a:avLst/>
          </a:prstGeom>
          <a:noFill/>
          <a:ln>
            <a:noFill/>
          </a:ln>
        </p:spPr>
      </p:pic>
      <p:pic>
        <p:nvPicPr>
          <p:cNvPr id="512" name="Google Shape;512;p59"/>
          <p:cNvPicPr preferRelativeResize="0"/>
          <p:nvPr/>
        </p:nvPicPr>
        <p:blipFill>
          <a:blip r:embed="rId12">
            <a:alphaModFix/>
          </a:blip>
          <a:stretch>
            <a:fillRect/>
          </a:stretch>
        </p:blipFill>
        <p:spPr>
          <a:xfrm>
            <a:off x="4876050" y="3629175"/>
            <a:ext cx="115551" cy="115551"/>
          </a:xfrm>
          <a:prstGeom prst="rect">
            <a:avLst/>
          </a:prstGeom>
          <a:noFill/>
          <a:ln>
            <a:noFill/>
          </a:ln>
        </p:spPr>
      </p:pic>
      <p:pic>
        <p:nvPicPr>
          <p:cNvPr id="513" name="Google Shape;513;p59"/>
          <p:cNvPicPr preferRelativeResize="0"/>
          <p:nvPr/>
        </p:nvPicPr>
        <p:blipFill>
          <a:blip r:embed="rId12">
            <a:alphaModFix/>
          </a:blip>
          <a:stretch>
            <a:fillRect/>
          </a:stretch>
        </p:blipFill>
        <p:spPr>
          <a:xfrm>
            <a:off x="6867100" y="3629175"/>
            <a:ext cx="115551" cy="115551"/>
          </a:xfrm>
          <a:prstGeom prst="rect">
            <a:avLst/>
          </a:prstGeom>
          <a:noFill/>
          <a:ln>
            <a:noFill/>
          </a:ln>
        </p:spPr>
      </p:pic>
      <p:pic>
        <p:nvPicPr>
          <p:cNvPr id="514" name="Google Shape;514;p59"/>
          <p:cNvPicPr preferRelativeResize="0"/>
          <p:nvPr/>
        </p:nvPicPr>
        <p:blipFill>
          <a:blip r:embed="rId12">
            <a:alphaModFix/>
          </a:blip>
          <a:stretch>
            <a:fillRect/>
          </a:stretch>
        </p:blipFill>
        <p:spPr>
          <a:xfrm>
            <a:off x="4876050" y="4320875"/>
            <a:ext cx="115551" cy="115551"/>
          </a:xfrm>
          <a:prstGeom prst="rect">
            <a:avLst/>
          </a:prstGeom>
          <a:noFill/>
          <a:ln>
            <a:noFill/>
          </a:ln>
        </p:spPr>
      </p:pic>
      <p:pic>
        <p:nvPicPr>
          <p:cNvPr id="515" name="Google Shape;515;p59"/>
          <p:cNvPicPr preferRelativeResize="0"/>
          <p:nvPr/>
        </p:nvPicPr>
        <p:blipFill>
          <a:blip r:embed="rId12">
            <a:alphaModFix/>
          </a:blip>
          <a:stretch>
            <a:fillRect/>
          </a:stretch>
        </p:blipFill>
        <p:spPr>
          <a:xfrm>
            <a:off x="6867100" y="4320875"/>
            <a:ext cx="115551" cy="1155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9"/>
        <p:cNvGrpSpPr/>
        <p:nvPr/>
      </p:nvGrpSpPr>
      <p:grpSpPr>
        <a:xfrm>
          <a:off x="0" y="0"/>
          <a:ext cx="0" cy="0"/>
          <a:chOff x="0" y="0"/>
          <a:chExt cx="0" cy="0"/>
        </a:xfrm>
      </p:grpSpPr>
      <p:sp>
        <p:nvSpPr>
          <p:cNvPr id="520" name="Google Shape;520;p60"/>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521" name="Google Shape;521;p60"/>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4</a:t>
            </a:r>
            <a:endParaRPr/>
          </a:p>
        </p:txBody>
      </p:sp>
      <p:sp>
        <p:nvSpPr>
          <p:cNvPr id="522" name="Google Shape;522;p60"/>
          <p:cNvSpPr txBox="1"/>
          <p:nvPr/>
        </p:nvSpPr>
        <p:spPr>
          <a:xfrm>
            <a:off x="1285450" y="1183800"/>
            <a:ext cx="65730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solidFill>
                  <a:srgbClr val="0F1422"/>
                </a:solidFill>
                <a:latin typeface="PT Serif"/>
                <a:ea typeface="PT Serif"/>
                <a:cs typeface="PT Serif"/>
                <a:sym typeface="PT Serif"/>
              </a:rPr>
              <a:t>Reporting safeguarding concerns</a:t>
            </a:r>
            <a:endParaRPr sz="3020">
              <a:solidFill>
                <a:srgbClr val="0F1422"/>
              </a:solidFill>
              <a:latin typeface="PT Serif"/>
              <a:ea typeface="PT Serif"/>
              <a:cs typeface="PT Serif"/>
              <a:sym typeface="PT Serif"/>
            </a:endParaRPr>
          </a:p>
          <a:p>
            <a:pPr marL="0" lvl="0" indent="0" algn="ctr" rtl="0">
              <a:spcBef>
                <a:spcPts val="1200"/>
              </a:spcBef>
              <a:spcAft>
                <a:spcPts val="0"/>
              </a:spcAft>
              <a:buNone/>
            </a:pPr>
            <a:endParaRPr sz="3020">
              <a:solidFill>
                <a:srgbClr val="0F1422"/>
              </a:solidFill>
              <a:latin typeface="PT Serif"/>
              <a:ea typeface="PT Serif"/>
              <a:cs typeface="PT Serif"/>
              <a:sym typeface="PT Serif"/>
            </a:endParaRPr>
          </a:p>
        </p:txBody>
      </p:sp>
      <p:sp>
        <p:nvSpPr>
          <p:cNvPr id="523" name="Google Shape;523;p60"/>
          <p:cNvSpPr txBox="1"/>
          <p:nvPr/>
        </p:nvSpPr>
        <p:spPr>
          <a:xfrm>
            <a:off x="196800" y="17619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1"/>
          <p:cNvSpPr/>
          <p:nvPr/>
        </p:nvSpPr>
        <p:spPr>
          <a:xfrm>
            <a:off x="5218025" y="873000"/>
            <a:ext cx="5436000" cy="5436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529" name="Google Shape;529;p61"/>
          <p:cNvSpPr/>
          <p:nvPr/>
        </p:nvSpPr>
        <p:spPr>
          <a:xfrm>
            <a:off x="-1510025" y="873000"/>
            <a:ext cx="5436000" cy="5436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pic>
        <p:nvPicPr>
          <p:cNvPr id="530" name="Google Shape;530;p61"/>
          <p:cNvPicPr preferRelativeResize="0"/>
          <p:nvPr/>
        </p:nvPicPr>
        <p:blipFill rotWithShape="1">
          <a:blip r:embed="rId3">
            <a:alphaModFix/>
          </a:blip>
          <a:srcRect t="18944" b="17947"/>
          <a:stretch/>
        </p:blipFill>
        <p:spPr>
          <a:xfrm>
            <a:off x="2532225" y="2567738"/>
            <a:ext cx="4079548" cy="2575775"/>
          </a:xfrm>
          <a:prstGeom prst="rect">
            <a:avLst/>
          </a:prstGeom>
          <a:noFill/>
          <a:ln>
            <a:noFill/>
          </a:ln>
        </p:spPr>
      </p:pic>
      <p:sp>
        <p:nvSpPr>
          <p:cNvPr id="531" name="Google Shape;531;p61"/>
          <p:cNvSpPr txBox="1"/>
          <p:nvPr/>
        </p:nvSpPr>
        <p:spPr>
          <a:xfrm>
            <a:off x="459800" y="1637250"/>
            <a:ext cx="3272400" cy="3263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Remain calm and level-headed</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Reassure the child</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Listen carefully and actively</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Ask open-ended questions to clarify the </a:t>
            </a:r>
            <a:br>
              <a:rPr lang="en-GB" sz="1000">
                <a:latin typeface="Chivo Medium"/>
                <a:ea typeface="Chivo Medium"/>
                <a:cs typeface="Chivo Medium"/>
                <a:sym typeface="Chivo Medium"/>
              </a:rPr>
            </a:br>
            <a:r>
              <a:rPr lang="en-GB" sz="1000">
                <a:latin typeface="Chivo Medium"/>
                <a:ea typeface="Chivo Medium"/>
                <a:cs typeface="Chivo Medium"/>
                <a:sym typeface="Chivo Medium"/>
              </a:rPr>
              <a:t>child’s version of events</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Let them know that you are taking what</a:t>
            </a:r>
            <a:br>
              <a:rPr lang="en-GB" sz="1000">
                <a:latin typeface="Chivo Medium"/>
                <a:ea typeface="Chivo Medium"/>
                <a:cs typeface="Chivo Medium"/>
                <a:sym typeface="Chivo Medium"/>
              </a:rPr>
            </a:br>
            <a:r>
              <a:rPr lang="en-GB" sz="1000">
                <a:latin typeface="Chivo Medium"/>
                <a:ea typeface="Chivo Medium"/>
                <a:cs typeface="Chivo Medium"/>
                <a:sym typeface="Chivo Medium"/>
              </a:rPr>
              <a:t>they say seriously</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Tell them what will happen next</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Make a note of exactly what they</a:t>
            </a:r>
            <a:br>
              <a:rPr lang="en-GB" sz="1000">
                <a:latin typeface="Chivo Medium"/>
                <a:ea typeface="Chivo Medium"/>
                <a:cs typeface="Chivo Medium"/>
                <a:sym typeface="Chivo Medium"/>
              </a:rPr>
            </a:br>
            <a:r>
              <a:rPr lang="en-GB" sz="1000">
                <a:latin typeface="Chivo Medium"/>
                <a:ea typeface="Chivo Medium"/>
                <a:cs typeface="Chivo Medium"/>
                <a:sym typeface="Chivo Medium"/>
              </a:rPr>
              <a:t>have told you as soon as possible </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1000">
                <a:latin typeface="Chivo Medium"/>
                <a:ea typeface="Chivo Medium"/>
                <a:cs typeface="Chivo Medium"/>
                <a:sym typeface="Chivo Medium"/>
              </a:rPr>
              <a:t>with dates and times</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Share the concern</a:t>
            </a:r>
            <a:br>
              <a:rPr lang="en-GB" sz="1000">
                <a:latin typeface="Chivo Medium"/>
                <a:ea typeface="Chivo Medium"/>
                <a:cs typeface="Chivo Medium"/>
                <a:sym typeface="Chivo Medium"/>
              </a:rPr>
            </a:br>
            <a:r>
              <a:rPr lang="en-GB" sz="1000">
                <a:latin typeface="Chivo Medium"/>
                <a:ea typeface="Chivo Medium"/>
                <a:cs typeface="Chivo Medium"/>
                <a:sym typeface="Chivo Medium"/>
              </a:rPr>
              <a:t>following procedure</a:t>
            </a:r>
            <a:endParaRPr sz="1000">
              <a:latin typeface="Chivo Medium"/>
              <a:ea typeface="Chivo Medium"/>
              <a:cs typeface="Chivo Medium"/>
              <a:sym typeface="Chivo Medium"/>
            </a:endParaRPr>
          </a:p>
        </p:txBody>
      </p:sp>
      <p:sp>
        <p:nvSpPr>
          <p:cNvPr id="532" name="Google Shape;532;p61"/>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SzPts val="990"/>
              <a:buNone/>
            </a:pPr>
            <a:r>
              <a:rPr lang="en-GB"/>
              <a:t>Responding to a disclosure</a:t>
            </a:r>
            <a:endParaRPr/>
          </a:p>
        </p:txBody>
      </p:sp>
      <p:sp>
        <p:nvSpPr>
          <p:cNvPr id="533" name="Google Shape;533;p61"/>
          <p:cNvSpPr txBox="1"/>
          <p:nvPr/>
        </p:nvSpPr>
        <p:spPr>
          <a:xfrm>
            <a:off x="6664500" y="1637250"/>
            <a:ext cx="21555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solidFill>
                  <a:schemeClr val="dk2"/>
                </a:solidFill>
                <a:highlight>
                  <a:srgbClr val="FFFFFF"/>
                </a:highlight>
              </a:rPr>
              <a:t>✘ </a:t>
            </a:r>
            <a:r>
              <a:rPr lang="en-GB" sz="1000">
                <a:latin typeface="Chivo Medium"/>
                <a:ea typeface="Chivo Medium"/>
                <a:cs typeface="Chivo Medium"/>
                <a:sym typeface="Chivo Medium"/>
              </a:rPr>
              <a:t>Promise to keep secrets</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chemeClr val="dk2"/>
                </a:solidFill>
                <a:highlight>
                  <a:srgbClr val="FFFFFF"/>
                </a:highlight>
              </a:rPr>
              <a:t>✘ </a:t>
            </a:r>
            <a:r>
              <a:rPr lang="en-GB" sz="1000">
                <a:latin typeface="Chivo Medium"/>
                <a:ea typeface="Chivo Medium"/>
                <a:cs typeface="Chivo Medium"/>
                <a:sym typeface="Chivo Medium"/>
              </a:rPr>
              <a:t>Rush the child’s account</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chemeClr val="dk2"/>
                </a:solidFill>
                <a:highlight>
                  <a:srgbClr val="FFFFFF"/>
                </a:highlight>
              </a:rPr>
              <a:t>✘ </a:t>
            </a:r>
            <a:r>
              <a:rPr lang="en-GB" sz="1000">
                <a:latin typeface="Chivo Medium"/>
                <a:ea typeface="Chivo Medium"/>
                <a:cs typeface="Chivo Medium"/>
                <a:sym typeface="Chivo Medium"/>
              </a:rPr>
              <a:t>Ask leading questions or try to interview the child</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chemeClr val="dk2"/>
                </a:solidFill>
                <a:highlight>
                  <a:srgbClr val="FFFFFF"/>
                </a:highlight>
              </a:rPr>
              <a:t>✘ </a:t>
            </a:r>
            <a:r>
              <a:rPr lang="en-GB" sz="1000">
                <a:latin typeface="Chivo Medium"/>
                <a:ea typeface="Chivo Medium"/>
                <a:cs typeface="Chivo Medium"/>
                <a:sym typeface="Chivo Medium"/>
              </a:rPr>
              <a:t>Make assumptions</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chemeClr val="dk2"/>
                </a:solidFill>
                <a:highlight>
                  <a:srgbClr val="FFFFFF"/>
                </a:highlight>
              </a:rPr>
              <a:t>✘ </a:t>
            </a:r>
            <a:r>
              <a:rPr lang="en-GB" sz="1000">
                <a:latin typeface="Chivo Medium"/>
                <a:ea typeface="Chivo Medium"/>
                <a:cs typeface="Chivo Medium"/>
                <a:sym typeface="Chivo Medium"/>
              </a:rPr>
              <a:t>Show that you are upset</a:t>
            </a:r>
            <a:br>
              <a:rPr lang="en-GB" sz="1000">
                <a:latin typeface="Chivo Medium"/>
                <a:ea typeface="Chivo Medium"/>
                <a:cs typeface="Chivo Medium"/>
                <a:sym typeface="Chivo Medium"/>
              </a:rPr>
            </a:br>
            <a:r>
              <a:rPr lang="en-GB" sz="1000">
                <a:latin typeface="Chivo Medium"/>
                <a:ea typeface="Chivo Medium"/>
                <a:cs typeface="Chivo Medium"/>
                <a:sym typeface="Chivo Medium"/>
              </a:rPr>
              <a:t>or angry</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chemeClr val="dk2"/>
                </a:solidFill>
                <a:highlight>
                  <a:srgbClr val="FFFFFF"/>
                </a:highlight>
              </a:rPr>
              <a:t>✘ </a:t>
            </a:r>
            <a:r>
              <a:rPr lang="en-GB" sz="1000">
                <a:latin typeface="Chivo Medium"/>
                <a:ea typeface="Chivo Medium"/>
                <a:cs typeface="Chivo Medium"/>
                <a:sym typeface="Chivo Medium"/>
              </a:rPr>
              <a:t>Show disbelief or dismiss them</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chemeClr val="dk2"/>
                </a:solidFill>
                <a:highlight>
                  <a:srgbClr val="FFFFFF"/>
                </a:highlight>
              </a:rPr>
              <a:t>✘ </a:t>
            </a:r>
            <a:r>
              <a:rPr lang="en-GB" sz="1000">
                <a:latin typeface="Chivo Medium"/>
                <a:ea typeface="Chivo Medium"/>
                <a:cs typeface="Chivo Medium"/>
                <a:sym typeface="Chivo Medium"/>
              </a:rPr>
              <a:t>Talk negatively about the potential abuser</a:t>
            </a:r>
            <a:endParaRPr sz="1000">
              <a:latin typeface="Chivo Medium"/>
              <a:ea typeface="Chivo Medium"/>
              <a:cs typeface="Chivo Medium"/>
              <a:sym typeface="Chivo Medium"/>
            </a:endParaRPr>
          </a:p>
        </p:txBody>
      </p:sp>
      <p:sp>
        <p:nvSpPr>
          <p:cNvPr id="534" name="Google Shape;534;p61"/>
          <p:cNvSpPr/>
          <p:nvPr/>
        </p:nvSpPr>
        <p:spPr>
          <a:xfrm>
            <a:off x="2532225" y="1192075"/>
            <a:ext cx="1056600" cy="1056600"/>
          </a:xfrm>
          <a:prstGeom prst="ellipse">
            <a:avLst/>
          </a:prstGeom>
          <a:solidFill>
            <a:srgbClr val="3DD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hivo"/>
                <a:ea typeface="Chivo"/>
                <a:cs typeface="Chivo"/>
                <a:sym typeface="Chivo"/>
              </a:rPr>
              <a:t>Do’s</a:t>
            </a:r>
            <a:endParaRPr b="1">
              <a:latin typeface="Chivo"/>
              <a:ea typeface="Chivo"/>
              <a:cs typeface="Chivo"/>
              <a:sym typeface="Chivo"/>
            </a:endParaRPr>
          </a:p>
        </p:txBody>
      </p:sp>
      <p:sp>
        <p:nvSpPr>
          <p:cNvPr id="535" name="Google Shape;535;p61"/>
          <p:cNvSpPr/>
          <p:nvPr/>
        </p:nvSpPr>
        <p:spPr>
          <a:xfrm>
            <a:off x="5555163" y="1192075"/>
            <a:ext cx="1056600" cy="1056600"/>
          </a:xfrm>
          <a:prstGeom prst="ellipse">
            <a:avLst/>
          </a:prstGeom>
          <a:solidFill>
            <a:srgbClr val="DE00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hivo"/>
                <a:ea typeface="Chivo"/>
                <a:cs typeface="Chivo"/>
                <a:sym typeface="Chivo"/>
              </a:rPr>
              <a:t>Don'ts</a:t>
            </a:r>
            <a:endParaRPr b="1">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2" name="Online Media 1" title="Best practices for responding to disclosures and reporting concerns">
            <a:hlinkClick r:id="" action="ppaction://media"/>
            <a:extLst>
              <a:ext uri="{FF2B5EF4-FFF2-40B4-BE49-F238E27FC236}">
                <a16:creationId xmlns:a16="http://schemas.microsoft.com/office/drawing/2014/main" id="{2336DF9B-3DE3-2774-90CB-115AA01B5930}"/>
              </a:ext>
            </a:extLst>
          </p:cNvPr>
          <p:cNvPicPr>
            <a:picLocks noRot="1" noChangeAspect="1"/>
          </p:cNvPicPr>
          <p:nvPr>
            <a:videoFile r:link="rId1"/>
          </p:nvPr>
        </p:nvPicPr>
        <p:blipFill>
          <a:blip r:embed="rId4"/>
          <a:stretch>
            <a:fillRect/>
          </a:stretch>
        </p:blipFill>
        <p:spPr>
          <a:xfrm>
            <a:off x="1181475" y="664575"/>
            <a:ext cx="6781050" cy="38282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4"/>
        <p:cNvGrpSpPr/>
        <p:nvPr/>
      </p:nvGrpSpPr>
      <p:grpSpPr>
        <a:xfrm>
          <a:off x="0" y="0"/>
          <a:ext cx="0" cy="0"/>
          <a:chOff x="0" y="0"/>
          <a:chExt cx="0" cy="0"/>
        </a:xfrm>
      </p:grpSpPr>
      <p:sp>
        <p:nvSpPr>
          <p:cNvPr id="545" name="Google Shape;545;p63"/>
          <p:cNvSpPr txBox="1">
            <a:spLocks noGrp="1"/>
          </p:cNvSpPr>
          <p:nvPr>
            <p:ph type="title" idx="4294967295"/>
          </p:nvPr>
        </p:nvSpPr>
        <p:spPr>
          <a:xfrm>
            <a:off x="360000" y="1905892"/>
            <a:ext cx="3597300" cy="1331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400">
                <a:solidFill>
                  <a:srgbClr val="000000"/>
                </a:solidFill>
              </a:rPr>
              <a:t>We all have a duty to keep people safe and act on our concerns</a:t>
            </a:r>
            <a:endParaRPr sz="2400"/>
          </a:p>
        </p:txBody>
      </p:sp>
      <p:sp>
        <p:nvSpPr>
          <p:cNvPr id="546" name="Google Shape;546;p63"/>
          <p:cNvSpPr/>
          <p:nvPr/>
        </p:nvSpPr>
        <p:spPr>
          <a:xfrm flipH="1">
            <a:off x="3981900" y="4230475"/>
            <a:ext cx="5162100" cy="9129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Displaying a </a:t>
            </a:r>
            <a:r>
              <a:rPr lang="en-GB" sz="1000" u="sng">
                <a:solidFill>
                  <a:schemeClr val="hlink"/>
                </a:solidFill>
                <a:latin typeface="Chivo"/>
                <a:ea typeface="Chivo"/>
                <a:cs typeface="Chivo"/>
                <a:sym typeface="Chivo"/>
                <a:hlinkClick r:id="rId4"/>
              </a:rPr>
              <a:t>safeguarding flowchart</a:t>
            </a:r>
            <a:r>
              <a:rPr lang="en-GB" sz="1000">
                <a:latin typeface="Chivo"/>
                <a:ea typeface="Chivo"/>
                <a:cs typeface="Chivo"/>
                <a:sym typeface="Chivo"/>
              </a:rPr>
              <a:t> helps to show what </a:t>
            </a:r>
            <a:br>
              <a:rPr lang="en-GB" sz="1000">
                <a:latin typeface="Chivo"/>
                <a:ea typeface="Chivo"/>
                <a:cs typeface="Chivo"/>
                <a:sym typeface="Chivo"/>
              </a:rPr>
            </a:br>
            <a:r>
              <a:rPr lang="en-GB" sz="1000">
                <a:latin typeface="Chivo"/>
                <a:ea typeface="Chivo"/>
                <a:cs typeface="Chivo"/>
                <a:sym typeface="Chivo"/>
              </a:rPr>
              <a:t>you should do if you have a concern about a child, who you </a:t>
            </a:r>
            <a:br>
              <a:rPr lang="en-GB" sz="1000">
                <a:latin typeface="Chivo"/>
                <a:ea typeface="Chivo"/>
                <a:cs typeface="Chivo"/>
                <a:sym typeface="Chivo"/>
              </a:rPr>
            </a:br>
            <a:r>
              <a:rPr lang="en-GB" sz="1000">
                <a:latin typeface="Chivo"/>
                <a:ea typeface="Chivo"/>
                <a:cs typeface="Chivo"/>
                <a:sym typeface="Chivo"/>
              </a:rPr>
              <a:t>should report it to, and the lines of enquiry and procedure that will be taken.</a:t>
            </a:r>
            <a:endParaRPr sz="900">
              <a:solidFill>
                <a:schemeClr val="dk2"/>
              </a:solidFill>
              <a:latin typeface="Chivo"/>
              <a:ea typeface="Chivo"/>
              <a:cs typeface="Chivo"/>
              <a:sym typeface="Chivo"/>
            </a:endParaRPr>
          </a:p>
        </p:txBody>
      </p:sp>
      <p:pic>
        <p:nvPicPr>
          <p:cNvPr id="547" name="Google Shape;547;p63"/>
          <p:cNvPicPr preferRelativeResize="0"/>
          <p:nvPr/>
        </p:nvPicPr>
        <p:blipFill>
          <a:blip r:embed="rId5">
            <a:alphaModFix/>
          </a:blip>
          <a:stretch>
            <a:fillRect/>
          </a:stretch>
        </p:blipFill>
        <p:spPr>
          <a:xfrm>
            <a:off x="7706850" y="3123900"/>
            <a:ext cx="1113150" cy="1585400"/>
          </a:xfrm>
          <a:prstGeom prst="rect">
            <a:avLst/>
          </a:prstGeom>
          <a:noFill/>
          <a:ln>
            <a:noFill/>
          </a:ln>
          <a:effectLst>
            <a:outerShdw blurRad="185738" dist="57150" dir="1800000" algn="bl" rotWithShape="0">
              <a:srgbClr val="000000">
                <a:alpha val="50000"/>
              </a:srgbClr>
            </a:outerShdw>
          </a:effectLst>
        </p:spPr>
      </p:pic>
      <p:cxnSp>
        <p:nvCxnSpPr>
          <p:cNvPr id="548" name="Google Shape;548;p63"/>
          <p:cNvCxnSpPr/>
          <p:nvPr/>
        </p:nvCxnSpPr>
        <p:spPr>
          <a:xfrm>
            <a:off x="6745425" y="2223150"/>
            <a:ext cx="152400" cy="0"/>
          </a:xfrm>
          <a:prstGeom prst="straightConnector1">
            <a:avLst/>
          </a:prstGeom>
          <a:noFill/>
          <a:ln w="9525" cap="flat" cmpd="sng">
            <a:solidFill>
              <a:srgbClr val="06080E"/>
            </a:solidFill>
            <a:prstDash val="solid"/>
            <a:round/>
            <a:headEnd type="none" w="med" len="med"/>
            <a:tailEnd type="triangle" w="med" len="med"/>
          </a:ln>
        </p:spPr>
      </p:cxnSp>
      <p:cxnSp>
        <p:nvCxnSpPr>
          <p:cNvPr id="549" name="Google Shape;549;p63"/>
          <p:cNvCxnSpPr/>
          <p:nvPr/>
        </p:nvCxnSpPr>
        <p:spPr>
          <a:xfrm>
            <a:off x="5433700" y="731400"/>
            <a:ext cx="0" cy="231300"/>
          </a:xfrm>
          <a:prstGeom prst="straightConnector1">
            <a:avLst/>
          </a:prstGeom>
          <a:noFill/>
          <a:ln w="9525" cap="flat" cmpd="sng">
            <a:solidFill>
              <a:srgbClr val="06080E"/>
            </a:solidFill>
            <a:prstDash val="solid"/>
            <a:round/>
            <a:headEnd type="none" w="med" len="med"/>
            <a:tailEnd type="triangle" w="med" len="med"/>
          </a:ln>
        </p:spPr>
      </p:cxnSp>
      <p:cxnSp>
        <p:nvCxnSpPr>
          <p:cNvPr id="550" name="Google Shape;550;p63"/>
          <p:cNvCxnSpPr/>
          <p:nvPr/>
        </p:nvCxnSpPr>
        <p:spPr>
          <a:xfrm>
            <a:off x="5433700" y="1646919"/>
            <a:ext cx="0" cy="231300"/>
          </a:xfrm>
          <a:prstGeom prst="straightConnector1">
            <a:avLst/>
          </a:prstGeom>
          <a:noFill/>
          <a:ln w="9525" cap="flat" cmpd="sng">
            <a:solidFill>
              <a:srgbClr val="06080E"/>
            </a:solidFill>
            <a:prstDash val="solid"/>
            <a:round/>
            <a:headEnd type="none" w="med" len="med"/>
            <a:tailEnd type="triangle" w="med" len="med"/>
          </a:ln>
        </p:spPr>
      </p:cxnSp>
      <p:cxnSp>
        <p:nvCxnSpPr>
          <p:cNvPr id="551" name="Google Shape;551;p63"/>
          <p:cNvCxnSpPr/>
          <p:nvPr/>
        </p:nvCxnSpPr>
        <p:spPr>
          <a:xfrm>
            <a:off x="5433700" y="2415738"/>
            <a:ext cx="0" cy="231300"/>
          </a:xfrm>
          <a:prstGeom prst="straightConnector1">
            <a:avLst/>
          </a:prstGeom>
          <a:noFill/>
          <a:ln w="9525" cap="flat" cmpd="sng">
            <a:solidFill>
              <a:srgbClr val="06080E"/>
            </a:solidFill>
            <a:prstDash val="solid"/>
            <a:round/>
            <a:headEnd type="none" w="med" len="med"/>
            <a:tailEnd type="triangle" w="med" len="med"/>
          </a:ln>
        </p:spPr>
      </p:cxnSp>
      <p:cxnSp>
        <p:nvCxnSpPr>
          <p:cNvPr id="552" name="Google Shape;552;p63"/>
          <p:cNvCxnSpPr/>
          <p:nvPr/>
        </p:nvCxnSpPr>
        <p:spPr>
          <a:xfrm>
            <a:off x="5433700" y="2942956"/>
            <a:ext cx="0" cy="231300"/>
          </a:xfrm>
          <a:prstGeom prst="straightConnector1">
            <a:avLst/>
          </a:prstGeom>
          <a:noFill/>
          <a:ln w="9525" cap="flat" cmpd="sng">
            <a:solidFill>
              <a:srgbClr val="06080E"/>
            </a:solidFill>
            <a:prstDash val="solid"/>
            <a:round/>
            <a:headEnd type="none" w="med" len="med"/>
            <a:tailEnd type="triangle" w="med" len="med"/>
          </a:ln>
        </p:spPr>
      </p:cxnSp>
      <p:sp>
        <p:nvSpPr>
          <p:cNvPr id="553" name="Google Shape;553;p63"/>
          <p:cNvSpPr/>
          <p:nvPr/>
        </p:nvSpPr>
        <p:spPr>
          <a:xfrm>
            <a:off x="4134250" y="270000"/>
            <a:ext cx="2598900" cy="537600"/>
          </a:xfrm>
          <a:prstGeom prst="round1Rect">
            <a:avLst>
              <a:gd name="adj" fmla="val 0"/>
            </a:avLst>
          </a:prstGeom>
          <a:solidFill>
            <a:srgbClr val="FFFF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Staff member/volunteer has a</a:t>
            </a:r>
            <a:endParaRPr sz="1000">
              <a:latin typeface="Chivo"/>
              <a:ea typeface="Chivo"/>
              <a:cs typeface="Chivo"/>
              <a:sym typeface="Chivo"/>
            </a:endParaRPr>
          </a:p>
          <a:p>
            <a:pPr marL="0" lvl="0" indent="0" algn="l" rtl="0">
              <a:lnSpc>
                <a:spcPct val="115000"/>
              </a:lnSpc>
              <a:spcBef>
                <a:spcPts val="0"/>
              </a:spcBef>
              <a:spcAft>
                <a:spcPts val="0"/>
              </a:spcAft>
              <a:buNone/>
            </a:pPr>
            <a:r>
              <a:rPr lang="en-GB" sz="1000">
                <a:latin typeface="Chivo"/>
                <a:ea typeface="Chivo"/>
                <a:cs typeface="Chivo"/>
                <a:sym typeface="Chivo"/>
              </a:rPr>
              <a:t>safeguarding concern about a child</a:t>
            </a:r>
            <a:endParaRPr>
              <a:latin typeface="Chivo"/>
              <a:ea typeface="Chivo"/>
              <a:cs typeface="Chivo"/>
              <a:sym typeface="Chivo"/>
            </a:endParaRPr>
          </a:p>
        </p:txBody>
      </p:sp>
      <p:sp>
        <p:nvSpPr>
          <p:cNvPr id="554" name="Google Shape;554;p63"/>
          <p:cNvSpPr/>
          <p:nvPr/>
        </p:nvSpPr>
        <p:spPr>
          <a:xfrm>
            <a:off x="4134250" y="1038819"/>
            <a:ext cx="2598900" cy="684300"/>
          </a:xfrm>
          <a:prstGeom prst="round1Rect">
            <a:avLst>
              <a:gd name="adj" fmla="val 0"/>
            </a:avLst>
          </a:prstGeom>
          <a:solidFill>
            <a:srgbClr val="FFFF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Concern is reported to the Designated</a:t>
            </a:r>
            <a:endParaRPr sz="1000">
              <a:latin typeface="Chivo"/>
              <a:ea typeface="Chivo"/>
              <a:cs typeface="Chivo"/>
              <a:sym typeface="Chivo"/>
            </a:endParaRPr>
          </a:p>
          <a:p>
            <a:pPr marL="0" lvl="0" indent="0" algn="l" rtl="0">
              <a:lnSpc>
                <a:spcPct val="115000"/>
              </a:lnSpc>
              <a:spcBef>
                <a:spcPts val="0"/>
              </a:spcBef>
              <a:spcAft>
                <a:spcPts val="0"/>
              </a:spcAft>
              <a:buNone/>
            </a:pPr>
            <a:r>
              <a:rPr lang="en-GB" sz="1000">
                <a:latin typeface="Chivo"/>
                <a:ea typeface="Chivo"/>
                <a:cs typeface="Chivo"/>
                <a:sym typeface="Chivo"/>
              </a:rPr>
              <a:t>Safeguarding Lead and a Safeguarding</a:t>
            </a:r>
            <a:endParaRPr sz="1000">
              <a:latin typeface="Chivo"/>
              <a:ea typeface="Chivo"/>
              <a:cs typeface="Chivo"/>
              <a:sym typeface="Chivo"/>
            </a:endParaRPr>
          </a:p>
          <a:p>
            <a:pPr marL="0" lvl="0" indent="0" algn="l" rtl="0">
              <a:lnSpc>
                <a:spcPct val="115000"/>
              </a:lnSpc>
              <a:spcBef>
                <a:spcPts val="0"/>
              </a:spcBef>
              <a:spcAft>
                <a:spcPts val="0"/>
              </a:spcAft>
              <a:buNone/>
            </a:pPr>
            <a:r>
              <a:rPr lang="en-GB" sz="1000">
                <a:latin typeface="Chivo"/>
                <a:ea typeface="Chivo"/>
                <a:cs typeface="Chivo"/>
                <a:sym typeface="Chivo"/>
              </a:rPr>
              <a:t>Concern Report Form is completed</a:t>
            </a:r>
            <a:endParaRPr sz="1000">
              <a:latin typeface="Chivo"/>
              <a:ea typeface="Chivo"/>
              <a:cs typeface="Chivo"/>
              <a:sym typeface="Chivo"/>
            </a:endParaRPr>
          </a:p>
        </p:txBody>
      </p:sp>
      <p:sp>
        <p:nvSpPr>
          <p:cNvPr id="555" name="Google Shape;555;p63"/>
          <p:cNvSpPr/>
          <p:nvPr/>
        </p:nvSpPr>
        <p:spPr>
          <a:xfrm>
            <a:off x="4134250" y="1954338"/>
            <a:ext cx="2598900" cy="537600"/>
          </a:xfrm>
          <a:prstGeom prst="round1Rect">
            <a:avLst>
              <a:gd name="adj" fmla="val 0"/>
            </a:avLst>
          </a:prstGeom>
          <a:solidFill>
            <a:srgbClr val="FFFF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Designated Safeguarding Lead reviews the report</a:t>
            </a:r>
            <a:endParaRPr sz="1000">
              <a:latin typeface="Chivo"/>
              <a:ea typeface="Chivo"/>
              <a:cs typeface="Chivo"/>
              <a:sym typeface="Chivo"/>
            </a:endParaRPr>
          </a:p>
        </p:txBody>
      </p:sp>
      <p:sp>
        <p:nvSpPr>
          <p:cNvPr id="556" name="Google Shape;556;p63"/>
          <p:cNvSpPr/>
          <p:nvPr/>
        </p:nvSpPr>
        <p:spPr>
          <a:xfrm>
            <a:off x="6939950" y="2062350"/>
            <a:ext cx="914100" cy="321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Medium"/>
                <a:ea typeface="Chivo Medium"/>
                <a:cs typeface="Chivo Medium"/>
                <a:sym typeface="Chivo Medium"/>
              </a:rPr>
              <a:t>No referral</a:t>
            </a:r>
            <a:endParaRPr>
              <a:latin typeface="Chivo Medium"/>
              <a:ea typeface="Chivo Medium"/>
              <a:cs typeface="Chivo Medium"/>
              <a:sym typeface="Chivo Medium"/>
            </a:endParaRPr>
          </a:p>
        </p:txBody>
      </p:sp>
      <p:sp>
        <p:nvSpPr>
          <p:cNvPr id="557" name="Google Shape;557;p63"/>
          <p:cNvSpPr/>
          <p:nvPr/>
        </p:nvSpPr>
        <p:spPr>
          <a:xfrm>
            <a:off x="4784500" y="2697556"/>
            <a:ext cx="1298400" cy="321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Medium"/>
                <a:ea typeface="Chivo Medium"/>
                <a:cs typeface="Chivo Medium"/>
                <a:sym typeface="Chivo Medium"/>
              </a:rPr>
              <a:t>Referral required</a:t>
            </a:r>
            <a:endParaRPr>
              <a:latin typeface="Chivo Medium"/>
              <a:ea typeface="Chivo Medium"/>
              <a:cs typeface="Chivo Medium"/>
              <a:sym typeface="Chivo Medium"/>
            </a:endParaRPr>
          </a:p>
        </p:txBody>
      </p:sp>
      <p:sp>
        <p:nvSpPr>
          <p:cNvPr id="558" name="Google Shape;558;p63"/>
          <p:cNvSpPr/>
          <p:nvPr/>
        </p:nvSpPr>
        <p:spPr>
          <a:xfrm>
            <a:off x="4134250" y="3250375"/>
            <a:ext cx="2598900" cy="684300"/>
          </a:xfrm>
          <a:prstGeom prst="round1Rect">
            <a:avLst>
              <a:gd name="adj" fmla="val 0"/>
            </a:avLst>
          </a:prstGeom>
          <a:solidFill>
            <a:srgbClr val="FFFF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Designated Safeguarding Lead</a:t>
            </a:r>
            <a:endParaRPr sz="1000">
              <a:latin typeface="Chivo"/>
              <a:ea typeface="Chivo"/>
              <a:cs typeface="Chivo"/>
              <a:sym typeface="Chivo"/>
            </a:endParaRPr>
          </a:p>
          <a:p>
            <a:pPr marL="0" lvl="0" indent="0" algn="l" rtl="0">
              <a:lnSpc>
                <a:spcPct val="115000"/>
              </a:lnSpc>
              <a:spcBef>
                <a:spcPts val="0"/>
              </a:spcBef>
              <a:spcAft>
                <a:spcPts val="0"/>
              </a:spcAft>
              <a:buNone/>
            </a:pPr>
            <a:r>
              <a:rPr lang="en-GB" sz="1000">
                <a:latin typeface="Chivo"/>
                <a:ea typeface="Chivo"/>
                <a:cs typeface="Chivo"/>
                <a:sym typeface="Chivo"/>
              </a:rPr>
              <a:t>makes a referral to children’s social care and contacts police if appropriate</a:t>
            </a:r>
            <a:endParaRPr sz="1000">
              <a:latin typeface="Chivo"/>
              <a:ea typeface="Chivo"/>
              <a:cs typeface="Chivo"/>
              <a:sym typeface="Chiv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4"/>
          <p:cNvSpPr txBox="1">
            <a:spLocks noGrp="1"/>
          </p:cNvSpPr>
          <p:nvPr>
            <p:ph type="title" idx="4294967295"/>
          </p:nvPr>
        </p:nvSpPr>
        <p:spPr>
          <a:xfrm>
            <a:off x="360000" y="1094438"/>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sp>
        <p:nvSpPr>
          <p:cNvPr id="564" name="Google Shape;564;p64"/>
          <p:cNvSpPr txBox="1">
            <a:spLocks noGrp="1"/>
          </p:cNvSpPr>
          <p:nvPr>
            <p:ph type="body" idx="4294967295"/>
          </p:nvPr>
        </p:nvSpPr>
        <p:spPr>
          <a:xfrm>
            <a:off x="382750" y="1871288"/>
            <a:ext cx="5180400" cy="2112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Char char="●"/>
            </a:pPr>
            <a:r>
              <a:rPr lang="en-GB" sz="1400">
                <a:solidFill>
                  <a:srgbClr val="000000"/>
                </a:solidFill>
              </a:rPr>
              <a:t>If you have any concerns about a child, you absolutely must report them.</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Don’t jump to conclusions or even solutions when talking to the child, just make sure you are fully listening to them at that moment.</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You should not assume that it could never happen in our school.</a:t>
            </a:r>
            <a:endParaRPr sz="1700">
              <a:solidFill>
                <a:srgbClr val="000000"/>
              </a:solidFill>
            </a:endParaRPr>
          </a:p>
        </p:txBody>
      </p:sp>
      <p:pic>
        <p:nvPicPr>
          <p:cNvPr id="565" name="Google Shape;565;p64"/>
          <p:cNvPicPr preferRelativeResize="0"/>
          <p:nvPr/>
        </p:nvPicPr>
        <p:blipFill rotWithShape="1">
          <a:blip r:embed="rId3">
            <a:alphaModFix/>
          </a:blip>
          <a:srcRect l="-4501" t="-4242" r="-4501" b="-4264"/>
          <a:stretch/>
        </p:blipFill>
        <p:spPr>
          <a:xfrm>
            <a:off x="5940075" y="1117700"/>
            <a:ext cx="2934026" cy="2908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5"/>
          <p:cNvSpPr txBox="1">
            <a:spLocks noGrp="1"/>
          </p:cNvSpPr>
          <p:nvPr>
            <p:ph type="title" idx="4294967295"/>
          </p:nvPr>
        </p:nvSpPr>
        <p:spPr>
          <a:xfrm>
            <a:off x="4864200" y="436725"/>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571" name="Google Shape;571;p65"/>
          <p:cNvSpPr txBox="1">
            <a:spLocks noGrp="1"/>
          </p:cNvSpPr>
          <p:nvPr>
            <p:ph type="body" idx="4294967295"/>
          </p:nvPr>
        </p:nvSpPr>
        <p:spPr>
          <a:xfrm>
            <a:off x="4940400" y="23009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3"/>
              </a:rPr>
              <a:t>Safeguarding Flowchart: Procedure for Reporting Concerns</a:t>
            </a:r>
            <a:endParaRPr sz="1400">
              <a:solidFill>
                <a:schemeClr val="accent3"/>
              </a:solidFill>
              <a:latin typeface="Chivo Medium"/>
              <a:ea typeface="Chivo Medium"/>
              <a:cs typeface="Chivo Medium"/>
              <a:sym typeface="Chivo Medium"/>
            </a:endParaRPr>
          </a:p>
        </p:txBody>
      </p:sp>
      <p:sp>
        <p:nvSpPr>
          <p:cNvPr id="572" name="Google Shape;572;p65"/>
          <p:cNvSpPr txBox="1">
            <a:spLocks noGrp="1"/>
          </p:cNvSpPr>
          <p:nvPr>
            <p:ph type="body" idx="4294967295"/>
          </p:nvPr>
        </p:nvSpPr>
        <p:spPr>
          <a:xfrm>
            <a:off x="6842100" y="2300925"/>
            <a:ext cx="2013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4"/>
              </a:rPr>
              <a:t>Introduction to Safeguarding Children Training Course (Level 1 Safeguarding)</a:t>
            </a:r>
            <a:endParaRPr sz="1400">
              <a:solidFill>
                <a:schemeClr val="accent3"/>
              </a:solidFill>
              <a:latin typeface="Chivo Medium"/>
              <a:ea typeface="Chivo Medium"/>
              <a:cs typeface="Chivo Medium"/>
              <a:sym typeface="Chivo Medium"/>
            </a:endParaRPr>
          </a:p>
        </p:txBody>
      </p:sp>
      <p:sp>
        <p:nvSpPr>
          <p:cNvPr id="573" name="Google Shape;573;p65"/>
          <p:cNvSpPr txBox="1">
            <a:spLocks noGrp="1"/>
          </p:cNvSpPr>
          <p:nvPr>
            <p:ph type="body" idx="4294967295"/>
          </p:nvPr>
        </p:nvSpPr>
        <p:spPr>
          <a:xfrm>
            <a:off x="4940400" y="36777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5"/>
              </a:rPr>
              <a:t>Advanced Safeguarding Children (Level 2 Safeguarding)</a:t>
            </a:r>
            <a:endParaRPr sz="1400">
              <a:solidFill>
                <a:schemeClr val="accent3"/>
              </a:solidFill>
              <a:latin typeface="Chivo Medium"/>
              <a:ea typeface="Chivo Medium"/>
              <a:cs typeface="Chivo Medium"/>
              <a:sym typeface="Chivo Medium"/>
            </a:endParaRPr>
          </a:p>
        </p:txBody>
      </p:sp>
      <p:sp>
        <p:nvSpPr>
          <p:cNvPr id="574" name="Google Shape;574;p65"/>
          <p:cNvSpPr txBox="1">
            <a:spLocks noGrp="1"/>
          </p:cNvSpPr>
          <p:nvPr>
            <p:ph type="body" idx="4294967295"/>
          </p:nvPr>
        </p:nvSpPr>
        <p:spPr>
          <a:xfrm>
            <a:off x="6842100" y="36777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6"/>
              </a:rPr>
              <a:t>Designated Safeguarding Lead Training</a:t>
            </a:r>
            <a:endParaRPr sz="1400">
              <a:solidFill>
                <a:schemeClr val="accent3"/>
              </a:solidFill>
              <a:latin typeface="Chivo Medium"/>
              <a:ea typeface="Chivo Medium"/>
              <a:cs typeface="Chivo Medium"/>
              <a:sym typeface="Chivo Medium"/>
            </a:endParaRPr>
          </a:p>
        </p:txBody>
      </p:sp>
      <p:sp>
        <p:nvSpPr>
          <p:cNvPr id="575" name="Google Shape;575;p65"/>
          <p:cNvSpPr txBox="1"/>
          <p:nvPr/>
        </p:nvSpPr>
        <p:spPr>
          <a:xfrm>
            <a:off x="4864200" y="1619013"/>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chemeClr val="accent2"/>
                </a:solidFill>
                <a:latin typeface="Chivo"/>
                <a:ea typeface="Chivo"/>
                <a:cs typeface="Chivo"/>
                <a:sym typeface="Chivo"/>
              </a:rPr>
              <a:t>If you would like to find out more about the topics we’ve covered in this section, visit the following links:</a:t>
            </a:r>
            <a:endParaRPr/>
          </a:p>
        </p:txBody>
      </p:sp>
      <p:pic>
        <p:nvPicPr>
          <p:cNvPr id="576" name="Google Shape;576;p65"/>
          <p:cNvPicPr preferRelativeResize="0"/>
          <p:nvPr/>
        </p:nvPicPr>
        <p:blipFill>
          <a:blip r:embed="rId7">
            <a:alphaModFix/>
          </a:blip>
          <a:stretch>
            <a:fillRect/>
          </a:stretch>
        </p:blipFill>
        <p:spPr>
          <a:xfrm>
            <a:off x="360000" y="861825"/>
            <a:ext cx="3866501" cy="3379426"/>
          </a:xfrm>
          <a:prstGeom prst="rect">
            <a:avLst/>
          </a:prstGeom>
          <a:noFill/>
          <a:ln>
            <a:noFill/>
          </a:ln>
        </p:spPr>
      </p:pic>
      <p:pic>
        <p:nvPicPr>
          <p:cNvPr id="577" name="Google Shape;577;p65"/>
          <p:cNvPicPr preferRelativeResize="0"/>
          <p:nvPr/>
        </p:nvPicPr>
        <p:blipFill>
          <a:blip r:embed="rId8">
            <a:alphaModFix/>
          </a:blip>
          <a:stretch>
            <a:fillRect/>
          </a:stretch>
        </p:blipFill>
        <p:spPr>
          <a:xfrm>
            <a:off x="4864200" y="2456200"/>
            <a:ext cx="115551" cy="115551"/>
          </a:xfrm>
          <a:prstGeom prst="rect">
            <a:avLst/>
          </a:prstGeom>
          <a:noFill/>
          <a:ln>
            <a:noFill/>
          </a:ln>
        </p:spPr>
      </p:pic>
      <p:pic>
        <p:nvPicPr>
          <p:cNvPr id="578" name="Google Shape;578;p65"/>
          <p:cNvPicPr preferRelativeResize="0"/>
          <p:nvPr/>
        </p:nvPicPr>
        <p:blipFill>
          <a:blip r:embed="rId8">
            <a:alphaModFix/>
          </a:blip>
          <a:stretch>
            <a:fillRect/>
          </a:stretch>
        </p:blipFill>
        <p:spPr>
          <a:xfrm>
            <a:off x="6784325" y="2456200"/>
            <a:ext cx="115551" cy="115551"/>
          </a:xfrm>
          <a:prstGeom prst="rect">
            <a:avLst/>
          </a:prstGeom>
          <a:noFill/>
          <a:ln>
            <a:noFill/>
          </a:ln>
        </p:spPr>
      </p:pic>
      <p:pic>
        <p:nvPicPr>
          <p:cNvPr id="579" name="Google Shape;579;p65"/>
          <p:cNvPicPr preferRelativeResize="0"/>
          <p:nvPr/>
        </p:nvPicPr>
        <p:blipFill>
          <a:blip r:embed="rId8">
            <a:alphaModFix/>
          </a:blip>
          <a:stretch>
            <a:fillRect/>
          </a:stretch>
        </p:blipFill>
        <p:spPr>
          <a:xfrm>
            <a:off x="4864200" y="3848500"/>
            <a:ext cx="115551" cy="115551"/>
          </a:xfrm>
          <a:prstGeom prst="rect">
            <a:avLst/>
          </a:prstGeom>
          <a:noFill/>
          <a:ln>
            <a:noFill/>
          </a:ln>
        </p:spPr>
      </p:pic>
      <p:pic>
        <p:nvPicPr>
          <p:cNvPr id="580" name="Google Shape;580;p65"/>
          <p:cNvPicPr preferRelativeResize="0"/>
          <p:nvPr/>
        </p:nvPicPr>
        <p:blipFill>
          <a:blip r:embed="rId8">
            <a:alphaModFix/>
          </a:blip>
          <a:stretch>
            <a:fillRect/>
          </a:stretch>
        </p:blipFill>
        <p:spPr>
          <a:xfrm>
            <a:off x="6784325" y="3848500"/>
            <a:ext cx="115551" cy="1155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4"/>
        <p:cNvGrpSpPr/>
        <p:nvPr/>
      </p:nvGrpSpPr>
      <p:grpSpPr>
        <a:xfrm>
          <a:off x="0" y="0"/>
          <a:ext cx="0" cy="0"/>
          <a:chOff x="0" y="0"/>
          <a:chExt cx="0" cy="0"/>
        </a:xfrm>
      </p:grpSpPr>
      <p:sp>
        <p:nvSpPr>
          <p:cNvPr id="585" name="Google Shape;585;p66"/>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586" name="Google Shape;586;p66"/>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5</a:t>
            </a:r>
            <a:endParaRPr/>
          </a:p>
        </p:txBody>
      </p:sp>
      <p:sp>
        <p:nvSpPr>
          <p:cNvPr id="587" name="Google Shape;587;p66"/>
          <p:cNvSpPr txBox="1"/>
          <p:nvPr/>
        </p:nvSpPr>
        <p:spPr>
          <a:xfrm>
            <a:off x="1285450" y="1031400"/>
            <a:ext cx="65730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solidFill>
                  <a:srgbClr val="0F1422"/>
                </a:solidFill>
                <a:latin typeface="PT Serif"/>
                <a:ea typeface="PT Serif"/>
                <a:cs typeface="PT Serif"/>
                <a:sym typeface="PT Serif"/>
              </a:rPr>
              <a:t>Creating an effective culture</a:t>
            </a:r>
            <a:br>
              <a:rPr lang="en-GB" sz="3000">
                <a:solidFill>
                  <a:srgbClr val="0F1422"/>
                </a:solidFill>
                <a:latin typeface="PT Serif"/>
                <a:ea typeface="PT Serif"/>
                <a:cs typeface="PT Serif"/>
                <a:sym typeface="PT Serif"/>
              </a:rPr>
            </a:br>
            <a:r>
              <a:rPr lang="en-GB" sz="3000">
                <a:solidFill>
                  <a:srgbClr val="0F1422"/>
                </a:solidFill>
                <a:latin typeface="PT Serif"/>
                <a:ea typeface="PT Serif"/>
                <a:cs typeface="PT Serif"/>
                <a:sym typeface="PT Serif"/>
              </a:rPr>
              <a:t>of safeguarding</a:t>
            </a:r>
            <a:endParaRPr sz="3000">
              <a:solidFill>
                <a:srgbClr val="0F1422"/>
              </a:solidFill>
              <a:latin typeface="PT Serif"/>
              <a:ea typeface="PT Serif"/>
              <a:cs typeface="PT Serif"/>
              <a:sym typeface="PT Serif"/>
            </a:endParaRPr>
          </a:p>
          <a:p>
            <a:pPr marL="0" lvl="0" indent="0" algn="ctr" rtl="0">
              <a:spcBef>
                <a:spcPts val="1200"/>
              </a:spcBef>
              <a:spcAft>
                <a:spcPts val="0"/>
              </a:spcAft>
              <a:buNone/>
            </a:pPr>
            <a:endParaRPr sz="3020">
              <a:solidFill>
                <a:srgbClr val="0F1422"/>
              </a:solidFill>
              <a:latin typeface="PT Serif"/>
              <a:ea typeface="PT Serif"/>
              <a:cs typeface="PT Serif"/>
              <a:sym typeface="PT Serif"/>
            </a:endParaRPr>
          </a:p>
        </p:txBody>
      </p:sp>
      <p:sp>
        <p:nvSpPr>
          <p:cNvPr id="588" name="Google Shape;588;p66"/>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2" name="Online Media 1" title="What is a Culture of Safeguarding?">
            <a:hlinkClick r:id="" action="ppaction://media"/>
            <a:extLst>
              <a:ext uri="{FF2B5EF4-FFF2-40B4-BE49-F238E27FC236}">
                <a16:creationId xmlns:a16="http://schemas.microsoft.com/office/drawing/2014/main" id="{A1C8BC74-6EB3-3C7B-5F10-3779C222E2DD}"/>
              </a:ext>
            </a:extLst>
          </p:cNvPr>
          <p:cNvPicPr>
            <a:picLocks noRot="1" noChangeAspect="1"/>
          </p:cNvPicPr>
          <p:nvPr>
            <a:videoFile r:link="rId1"/>
          </p:nvPr>
        </p:nvPicPr>
        <p:blipFill>
          <a:blip r:embed="rId4"/>
          <a:stretch>
            <a:fillRect/>
          </a:stretch>
        </p:blipFill>
        <p:spPr>
          <a:xfrm>
            <a:off x="1181474" y="664575"/>
            <a:ext cx="6756339" cy="38143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23"/>
          <p:cNvPicPr preferRelativeResize="0"/>
          <p:nvPr/>
        </p:nvPicPr>
        <p:blipFill rotWithShape="1">
          <a:blip r:embed="rId3">
            <a:alphaModFix/>
          </a:blip>
          <a:srcRect l="-4501" t="-4242" r="-4501" b="-4264"/>
          <a:stretch/>
        </p:blipFill>
        <p:spPr>
          <a:xfrm>
            <a:off x="5940075" y="1117700"/>
            <a:ext cx="2934026" cy="2908100"/>
          </a:xfrm>
          <a:prstGeom prst="rect">
            <a:avLst/>
          </a:prstGeom>
          <a:noFill/>
          <a:ln>
            <a:noFill/>
          </a:ln>
        </p:spPr>
      </p:pic>
      <p:sp>
        <p:nvSpPr>
          <p:cNvPr id="80" name="Google Shape;80;p23"/>
          <p:cNvSpPr txBox="1">
            <a:spLocks noGrp="1"/>
          </p:cNvSpPr>
          <p:nvPr>
            <p:ph type="title" idx="4294967295"/>
          </p:nvPr>
        </p:nvSpPr>
        <p:spPr>
          <a:xfrm>
            <a:off x="196800" y="1327688"/>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Write your school name here</a:t>
            </a:r>
            <a:endParaRPr sz="3020"/>
          </a:p>
          <a:p>
            <a:pPr marL="0" lvl="0" indent="0" algn="l" rtl="0">
              <a:spcBef>
                <a:spcPts val="0"/>
              </a:spcBef>
              <a:spcAft>
                <a:spcPts val="0"/>
              </a:spcAft>
              <a:buSzPts val="990"/>
              <a:buNone/>
            </a:pPr>
            <a:endParaRPr sz="3020"/>
          </a:p>
        </p:txBody>
      </p:sp>
      <p:sp>
        <p:nvSpPr>
          <p:cNvPr id="81" name="Google Shape;81;p23"/>
          <p:cNvSpPr txBox="1">
            <a:spLocks noGrp="1"/>
          </p:cNvSpPr>
          <p:nvPr>
            <p:ph type="body" idx="4294967295"/>
          </p:nvPr>
        </p:nvSpPr>
        <p:spPr>
          <a:xfrm>
            <a:off x="196800" y="1987063"/>
            <a:ext cx="8750400" cy="421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dirty="0">
                <a:solidFill>
                  <a:schemeClr val="accent2"/>
                </a:solidFill>
              </a:rPr>
              <a:t>Safeguarding team</a:t>
            </a:r>
            <a:endParaRPr b="1" dirty="0">
              <a:solidFill>
                <a:schemeClr val="accent2"/>
              </a:solidFill>
            </a:endParaRPr>
          </a:p>
        </p:txBody>
      </p:sp>
      <p:sp>
        <p:nvSpPr>
          <p:cNvPr id="82" name="Google Shape;82;p23"/>
          <p:cNvSpPr txBox="1">
            <a:spLocks noGrp="1"/>
          </p:cNvSpPr>
          <p:nvPr>
            <p:ph type="body" idx="4294967295"/>
          </p:nvPr>
        </p:nvSpPr>
        <p:spPr>
          <a:xfrm>
            <a:off x="196800" y="2447050"/>
            <a:ext cx="5738100" cy="10446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rgbClr val="000000"/>
              </a:buClr>
              <a:buSzPts val="1400"/>
              <a:buChar char="●"/>
            </a:pPr>
            <a:r>
              <a:rPr lang="en-GB" sz="1400" b="1" i="1">
                <a:solidFill>
                  <a:srgbClr val="000000"/>
                </a:solidFill>
              </a:rPr>
              <a:t>&gt;&gt;INSERT NAME&lt;&lt; </a:t>
            </a:r>
            <a:r>
              <a:rPr lang="en-GB" sz="1400">
                <a:solidFill>
                  <a:srgbClr val="000000"/>
                </a:solidFill>
              </a:rPr>
              <a:t>- Designated Safeguarding Lead (DSL)</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b="1" i="1">
                <a:solidFill>
                  <a:srgbClr val="000000"/>
                </a:solidFill>
              </a:rPr>
              <a:t>&gt;&gt;INSERT NAME&lt;&lt; </a:t>
            </a:r>
            <a:r>
              <a:rPr lang="en-GB" sz="1400">
                <a:solidFill>
                  <a:srgbClr val="000000"/>
                </a:solidFill>
              </a:rPr>
              <a:t>- Deputy DSL</a:t>
            </a:r>
            <a:endParaRPr sz="1400" b="1" i="1">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8"/>
          <p:cNvSpPr txBox="1">
            <a:spLocks noGrp="1"/>
          </p:cNvSpPr>
          <p:nvPr>
            <p:ph type="body" idx="4294967295"/>
          </p:nvPr>
        </p:nvSpPr>
        <p:spPr>
          <a:xfrm>
            <a:off x="3967250" y="2543950"/>
            <a:ext cx="4494300" cy="66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t>How confident do we feel in the culture of safeguarding at our school?</a:t>
            </a:r>
            <a:endParaRPr/>
          </a:p>
        </p:txBody>
      </p:sp>
      <p:pic>
        <p:nvPicPr>
          <p:cNvPr id="599" name="Google Shape;599;p68"/>
          <p:cNvPicPr preferRelativeResize="0"/>
          <p:nvPr/>
        </p:nvPicPr>
        <p:blipFill>
          <a:blip r:embed="rId3">
            <a:alphaModFix/>
          </a:blip>
          <a:stretch>
            <a:fillRect/>
          </a:stretch>
        </p:blipFill>
        <p:spPr>
          <a:xfrm>
            <a:off x="272075" y="1352025"/>
            <a:ext cx="2439451" cy="2439451"/>
          </a:xfrm>
          <a:prstGeom prst="rect">
            <a:avLst/>
          </a:prstGeom>
          <a:noFill/>
          <a:ln>
            <a:noFill/>
          </a:ln>
        </p:spPr>
      </p:pic>
      <p:sp>
        <p:nvSpPr>
          <p:cNvPr id="600" name="Google Shape;600;p68"/>
          <p:cNvSpPr txBox="1"/>
          <p:nvPr/>
        </p:nvSpPr>
        <p:spPr>
          <a:xfrm>
            <a:off x="4016136" y="193895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4"/>
        <p:cNvGrpSpPr/>
        <p:nvPr/>
      </p:nvGrpSpPr>
      <p:grpSpPr>
        <a:xfrm>
          <a:off x="0" y="0"/>
          <a:ext cx="0" cy="0"/>
          <a:chOff x="0" y="0"/>
          <a:chExt cx="0" cy="0"/>
        </a:xfrm>
      </p:grpSpPr>
      <p:sp>
        <p:nvSpPr>
          <p:cNvPr id="605" name="Google Shape;605;p69"/>
          <p:cNvSpPr txBox="1">
            <a:spLocks noGrp="1"/>
          </p:cNvSpPr>
          <p:nvPr>
            <p:ph type="title" idx="4294967295"/>
          </p:nvPr>
        </p:nvSpPr>
        <p:spPr>
          <a:xfrm>
            <a:off x="360000" y="955050"/>
            <a:ext cx="4347300" cy="323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chemeClr val="accent2"/>
                </a:solidFill>
              </a:rPr>
              <a:t>‘</a:t>
            </a:r>
            <a:r>
              <a:rPr lang="en-GB">
                <a:solidFill>
                  <a:schemeClr val="accent1"/>
                </a:solidFill>
              </a:rPr>
              <a:t>It could happen here, and it probably is.</a:t>
            </a:r>
            <a:r>
              <a:rPr lang="en-GB">
                <a:solidFill>
                  <a:srgbClr val="7396F7"/>
                </a:solidFill>
              </a:rPr>
              <a:t>’</a:t>
            </a:r>
            <a:endParaRPr>
              <a:solidFill>
                <a:srgbClr val="7396F7"/>
              </a:solidFill>
            </a:endParaRPr>
          </a:p>
          <a:p>
            <a:pPr marL="0" lvl="0" indent="0" algn="l" rtl="0">
              <a:lnSpc>
                <a:spcPct val="100000"/>
              </a:lnSpc>
              <a:spcBef>
                <a:spcPts val="0"/>
              </a:spcBef>
              <a:spcAft>
                <a:spcPts val="0"/>
              </a:spcAft>
              <a:buNone/>
            </a:pPr>
            <a:endParaRPr>
              <a:solidFill>
                <a:srgbClr val="7396F7"/>
              </a:solidFill>
            </a:endParaRPr>
          </a:p>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An effective safeguarding culture should be one of </a:t>
            </a:r>
            <a:r>
              <a:rPr lang="en-GB" sz="1400">
                <a:solidFill>
                  <a:srgbClr val="000000"/>
                </a:solidFill>
                <a:highlight>
                  <a:schemeClr val="accent2"/>
                </a:highlight>
                <a:latin typeface="Chivo"/>
                <a:ea typeface="Chivo"/>
                <a:cs typeface="Chivo"/>
                <a:sym typeface="Chivo"/>
              </a:rPr>
              <a:t>vigilance</a:t>
            </a:r>
            <a:r>
              <a:rPr lang="en-GB" sz="1400">
                <a:solidFill>
                  <a:srgbClr val="000000"/>
                </a:solidFill>
                <a:latin typeface="Chivo"/>
                <a:ea typeface="Chivo"/>
                <a:cs typeface="Chivo"/>
                <a:sym typeface="Chivo"/>
              </a:rPr>
              <a:t>, and the cornerstone of vigilance is accepting that issues can occur in our school.</a:t>
            </a:r>
            <a:br>
              <a:rPr lang="en-GB" sz="1400">
                <a:solidFill>
                  <a:srgbClr val="000000"/>
                </a:solidFill>
                <a:latin typeface="Chivo"/>
                <a:ea typeface="Chivo"/>
                <a:cs typeface="Chivo"/>
                <a:sym typeface="Chivo"/>
              </a:rPr>
            </a:br>
            <a:endParaRPr sz="14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400">
                <a:solidFill>
                  <a:srgbClr val="000000"/>
                </a:solidFill>
                <a:highlight>
                  <a:schemeClr val="accent2"/>
                </a:highlight>
                <a:latin typeface="Chivo"/>
                <a:ea typeface="Chivo"/>
                <a:cs typeface="Chivo"/>
                <a:sym typeface="Chivo"/>
              </a:rPr>
              <a:t>Professional curiosity</a:t>
            </a:r>
            <a:r>
              <a:rPr lang="en-GB" sz="1400">
                <a:solidFill>
                  <a:srgbClr val="000000"/>
                </a:solidFill>
                <a:latin typeface="Chivo"/>
                <a:ea typeface="Chivo"/>
                <a:cs typeface="Chivo"/>
                <a:sym typeface="Chivo"/>
              </a:rPr>
              <a:t> and the willingness to provide professional challenge, where appropriate, are essential.</a:t>
            </a:r>
            <a:endParaRPr sz="1400">
              <a:solidFill>
                <a:srgbClr val="000000"/>
              </a:solidFill>
              <a:latin typeface="Chivo"/>
              <a:ea typeface="Chivo"/>
              <a:cs typeface="Chivo"/>
              <a:sym typeface="Chivo"/>
            </a:endParaRPr>
          </a:p>
          <a:p>
            <a:pPr marL="0" lvl="0" indent="0" algn="l" rtl="0">
              <a:lnSpc>
                <a:spcPct val="100000"/>
              </a:lnSpc>
              <a:spcBef>
                <a:spcPts val="0"/>
              </a:spcBef>
              <a:spcAft>
                <a:spcPts val="0"/>
              </a:spcAft>
              <a:buNone/>
            </a:pPr>
            <a:endParaRPr>
              <a:solidFill>
                <a:srgbClr val="7396F7"/>
              </a:solidFill>
            </a:endParaRPr>
          </a:p>
        </p:txBody>
      </p:sp>
      <p:sp>
        <p:nvSpPr>
          <p:cNvPr id="606" name="Google Shape;606;p69"/>
          <p:cNvSpPr txBox="1"/>
          <p:nvPr/>
        </p:nvSpPr>
        <p:spPr>
          <a:xfrm>
            <a:off x="360001" y="263275"/>
            <a:ext cx="1479600" cy="422400"/>
          </a:xfrm>
          <a:prstGeom prst="rect">
            <a:avLst/>
          </a:prstGeom>
          <a:solidFill>
            <a:schemeClr val="accent6"/>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VIGILANCE</a:t>
            </a:r>
            <a:endParaRPr sz="1800">
              <a:latin typeface="Chivo SemiBold"/>
              <a:ea typeface="Chivo SemiBold"/>
              <a:cs typeface="Chivo SemiBold"/>
              <a:sym typeface="Chivo SemiBold"/>
            </a:endParaRPr>
          </a:p>
        </p:txBody>
      </p:sp>
      <p:pic>
        <p:nvPicPr>
          <p:cNvPr id="607" name="Google Shape;607;p69"/>
          <p:cNvPicPr preferRelativeResize="0"/>
          <p:nvPr/>
        </p:nvPicPr>
        <p:blipFill>
          <a:blip r:embed="rId4">
            <a:alphaModFix/>
          </a:blip>
          <a:stretch>
            <a:fillRect/>
          </a:stretch>
        </p:blipFill>
        <p:spPr>
          <a:xfrm>
            <a:off x="4761613" y="474463"/>
            <a:ext cx="4194575" cy="41945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70"/>
          <p:cNvPicPr preferRelativeResize="0"/>
          <p:nvPr/>
        </p:nvPicPr>
        <p:blipFill>
          <a:blip r:embed="rId3">
            <a:alphaModFix/>
          </a:blip>
          <a:stretch>
            <a:fillRect/>
          </a:stretch>
        </p:blipFill>
        <p:spPr>
          <a:xfrm>
            <a:off x="360000" y="1108151"/>
            <a:ext cx="2961175" cy="2927200"/>
          </a:xfrm>
          <a:prstGeom prst="rect">
            <a:avLst/>
          </a:prstGeom>
          <a:noFill/>
          <a:ln>
            <a:noFill/>
          </a:ln>
        </p:spPr>
      </p:pic>
      <p:sp>
        <p:nvSpPr>
          <p:cNvPr id="613" name="Google Shape;613;p70"/>
          <p:cNvSpPr txBox="1">
            <a:spLocks noGrp="1"/>
          </p:cNvSpPr>
          <p:nvPr>
            <p:ph type="title" idx="4294967295"/>
          </p:nvPr>
        </p:nvSpPr>
        <p:spPr>
          <a:xfrm>
            <a:off x="3956125" y="955050"/>
            <a:ext cx="4505400" cy="323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Policies and procedures</a:t>
            </a:r>
            <a:endParaRPr>
              <a:solidFill>
                <a:srgbClr val="7396F7"/>
              </a:solidFill>
            </a:endParaRPr>
          </a:p>
          <a:p>
            <a:pPr marL="0" lvl="0" indent="0" algn="l" rtl="0">
              <a:lnSpc>
                <a:spcPct val="100000"/>
              </a:lnSpc>
              <a:spcBef>
                <a:spcPts val="0"/>
              </a:spcBef>
              <a:spcAft>
                <a:spcPts val="0"/>
              </a:spcAft>
              <a:buNone/>
            </a:pPr>
            <a:endParaRPr>
              <a:solidFill>
                <a:srgbClr val="7396F7"/>
              </a:solidFill>
            </a:endParaRPr>
          </a:p>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The </a:t>
            </a:r>
            <a:r>
              <a:rPr lang="en-GB" sz="1400">
                <a:solidFill>
                  <a:srgbClr val="000000"/>
                </a:solidFill>
                <a:highlight>
                  <a:schemeClr val="accent2"/>
                </a:highlight>
                <a:latin typeface="Chivo"/>
                <a:ea typeface="Chivo"/>
                <a:cs typeface="Chivo"/>
                <a:sym typeface="Chivo"/>
              </a:rPr>
              <a:t>policies and procedures</a:t>
            </a:r>
            <a:r>
              <a:rPr lang="en-GB" sz="1400">
                <a:solidFill>
                  <a:srgbClr val="000000"/>
                </a:solidFill>
                <a:latin typeface="Chivo"/>
                <a:ea typeface="Chivo"/>
                <a:cs typeface="Chivo"/>
                <a:sym typeface="Chivo"/>
              </a:rPr>
              <a:t> that we have in place must be lived and breathed by everyone in our school in order for it to be successful.</a:t>
            </a:r>
            <a:endParaRPr sz="14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4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It is incredibly important that all staff feel confident using the systems that we have in place. If anyone has any queries please contact</a:t>
            </a:r>
            <a:r>
              <a:rPr lang="en-GB" sz="1400" b="1" i="1">
                <a:solidFill>
                  <a:srgbClr val="000000"/>
                </a:solidFill>
                <a:latin typeface="Chivo"/>
                <a:ea typeface="Chivo"/>
                <a:cs typeface="Chivo"/>
                <a:sym typeface="Chivo"/>
              </a:rPr>
              <a:t> </a:t>
            </a:r>
            <a:endParaRPr sz="1400" b="1" i="1">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400" b="1" i="1">
                <a:solidFill>
                  <a:srgbClr val="000000"/>
                </a:solidFill>
                <a:latin typeface="Chivo"/>
                <a:ea typeface="Chivo"/>
                <a:cs typeface="Chivo"/>
                <a:sym typeface="Chivo"/>
              </a:rPr>
              <a:t>&gt;&gt;ENTER DETAILS HERE&lt;&lt;</a:t>
            </a:r>
            <a:endParaRPr sz="1400">
              <a:solidFill>
                <a:srgbClr val="000000"/>
              </a:solidFill>
              <a:latin typeface="Chivo"/>
              <a:ea typeface="Chivo"/>
              <a:cs typeface="Chivo"/>
              <a:sym typeface="Chivo"/>
            </a:endParaRPr>
          </a:p>
          <a:p>
            <a:pPr marL="0" lvl="0" indent="0" algn="l" rtl="0">
              <a:lnSpc>
                <a:spcPct val="100000"/>
              </a:lnSpc>
              <a:spcBef>
                <a:spcPts val="0"/>
              </a:spcBef>
              <a:spcAft>
                <a:spcPts val="0"/>
              </a:spcAft>
              <a:buNone/>
            </a:pPr>
            <a:endParaRPr>
              <a:solidFill>
                <a:srgbClr val="7396F7"/>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1"/>
          <p:cNvSpPr txBox="1"/>
          <p:nvPr/>
        </p:nvSpPr>
        <p:spPr>
          <a:xfrm>
            <a:off x="360000" y="1339650"/>
            <a:ext cx="5039700" cy="20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0F1422"/>
                </a:solidFill>
                <a:latin typeface="PT Serif"/>
                <a:ea typeface="PT Serif"/>
                <a:cs typeface="PT Serif"/>
                <a:sym typeface="PT Serif"/>
              </a:rPr>
              <a:t>Contextual safeguarding</a:t>
            </a:r>
            <a:endParaRPr sz="3000">
              <a:solidFill>
                <a:srgbClr val="0F1422"/>
              </a:solidFill>
              <a:latin typeface="PT Serif"/>
              <a:ea typeface="PT Serif"/>
              <a:cs typeface="PT Serif"/>
              <a:sym typeface="PT Serif"/>
            </a:endParaRPr>
          </a:p>
          <a:p>
            <a:pPr marL="0" lvl="0" indent="0" algn="l" rtl="0">
              <a:spcBef>
                <a:spcPts val="0"/>
              </a:spcBef>
              <a:spcAft>
                <a:spcPts val="0"/>
              </a:spcAft>
              <a:buNone/>
            </a:pPr>
            <a:endParaRPr sz="3000">
              <a:solidFill>
                <a:srgbClr val="0F1422"/>
              </a:solidFill>
              <a:latin typeface="PT Serif"/>
              <a:ea typeface="PT Serif"/>
              <a:cs typeface="PT Serif"/>
              <a:sym typeface="PT Serif"/>
            </a:endParaRPr>
          </a:p>
          <a:p>
            <a:pPr marL="0" lvl="0" indent="0" algn="l" rtl="0">
              <a:lnSpc>
                <a:spcPct val="115000"/>
              </a:lnSpc>
              <a:spcBef>
                <a:spcPts val="0"/>
              </a:spcBef>
              <a:spcAft>
                <a:spcPts val="0"/>
              </a:spcAft>
              <a:buNone/>
            </a:pPr>
            <a:r>
              <a:rPr lang="en-GB">
                <a:latin typeface="Chivo"/>
                <a:ea typeface="Chivo"/>
                <a:cs typeface="Chivo"/>
                <a:sym typeface="Chivo"/>
              </a:rPr>
              <a:t>Contextual safeguarding is an approach to safeguarding that recognises that young people may be at risk of significant harm not only within their home environment, but also outside it.</a:t>
            </a:r>
            <a:endParaRPr sz="1300">
              <a:latin typeface="Chivo Medium"/>
              <a:ea typeface="Chivo Medium"/>
              <a:cs typeface="Chivo Medium"/>
              <a:sym typeface="Chivo Medium"/>
            </a:endParaRPr>
          </a:p>
          <a:p>
            <a:pPr marL="0" lvl="0" indent="0" algn="l" rtl="0">
              <a:spcBef>
                <a:spcPts val="0"/>
              </a:spcBef>
              <a:spcAft>
                <a:spcPts val="0"/>
              </a:spcAft>
              <a:buNone/>
            </a:pPr>
            <a:endParaRPr sz="3000">
              <a:solidFill>
                <a:srgbClr val="7396F7"/>
              </a:solidFill>
              <a:latin typeface="PT Serif"/>
              <a:ea typeface="PT Serif"/>
              <a:cs typeface="PT Serif"/>
              <a:sym typeface="PT Serif"/>
            </a:endParaRPr>
          </a:p>
        </p:txBody>
      </p:sp>
      <p:sp>
        <p:nvSpPr>
          <p:cNvPr id="619" name="Google Shape;619;p71"/>
          <p:cNvSpPr/>
          <p:nvPr/>
        </p:nvSpPr>
        <p:spPr>
          <a:xfrm>
            <a:off x="0" y="4205400"/>
            <a:ext cx="5219100" cy="938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While you don’t need to take on all of the problems in our local area yourself, you should use your role – where you spend a significant amount of time with young people, and know and understand both them and your local community – to make a difference.</a:t>
            </a:r>
            <a:endParaRPr sz="800">
              <a:solidFill>
                <a:srgbClr val="06080E"/>
              </a:solidFill>
              <a:latin typeface="Chivo Medium"/>
              <a:ea typeface="Chivo Medium"/>
              <a:cs typeface="Chivo Medium"/>
              <a:sym typeface="Chivo Medium"/>
            </a:endParaRPr>
          </a:p>
        </p:txBody>
      </p:sp>
      <p:pic>
        <p:nvPicPr>
          <p:cNvPr id="620" name="Google Shape;620;p71"/>
          <p:cNvPicPr preferRelativeResize="0"/>
          <p:nvPr/>
        </p:nvPicPr>
        <p:blipFill>
          <a:blip r:embed="rId3">
            <a:alphaModFix/>
          </a:blip>
          <a:stretch>
            <a:fillRect/>
          </a:stretch>
        </p:blipFill>
        <p:spPr>
          <a:xfrm>
            <a:off x="196802" y="4336272"/>
            <a:ext cx="733000" cy="733051"/>
          </a:xfrm>
          <a:prstGeom prst="rect">
            <a:avLst/>
          </a:prstGeom>
          <a:noFill/>
          <a:ln>
            <a:noFill/>
          </a:ln>
        </p:spPr>
      </p:pic>
      <p:pic>
        <p:nvPicPr>
          <p:cNvPr id="621" name="Google Shape;621;p71"/>
          <p:cNvPicPr preferRelativeResize="0"/>
          <p:nvPr/>
        </p:nvPicPr>
        <p:blipFill>
          <a:blip r:embed="rId4">
            <a:alphaModFix/>
          </a:blip>
          <a:stretch>
            <a:fillRect/>
          </a:stretch>
        </p:blipFill>
        <p:spPr>
          <a:xfrm>
            <a:off x="5656450" y="717450"/>
            <a:ext cx="3251400" cy="3251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2"/>
          <p:cNvSpPr txBox="1">
            <a:spLocks noGrp="1"/>
          </p:cNvSpPr>
          <p:nvPr>
            <p:ph type="title" idx="4294967295"/>
          </p:nvPr>
        </p:nvSpPr>
        <p:spPr>
          <a:xfrm>
            <a:off x="360000" y="784113"/>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sp>
        <p:nvSpPr>
          <p:cNvPr id="627" name="Google Shape;627;p72"/>
          <p:cNvSpPr txBox="1">
            <a:spLocks noGrp="1"/>
          </p:cNvSpPr>
          <p:nvPr>
            <p:ph type="body" idx="4294967295"/>
          </p:nvPr>
        </p:nvSpPr>
        <p:spPr>
          <a:xfrm>
            <a:off x="360000" y="1560975"/>
            <a:ext cx="5445900" cy="2798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An awareness of what constitutes effective safeguarding, and how to promote it, should be embedded within each and every aspect of the</a:t>
            </a:r>
            <a:br>
              <a:rPr lang="en-GB" sz="1400">
                <a:solidFill>
                  <a:srgbClr val="000000"/>
                </a:solidFill>
              </a:rPr>
            </a:br>
            <a:r>
              <a:rPr lang="en-GB" sz="1400">
                <a:solidFill>
                  <a:srgbClr val="000000"/>
                </a:solidFill>
              </a:rPr>
              <a:t>school culture.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We need to avoid attitudes such as “it couldn’t happen here” and remember to remain vigilant.</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It is essential that all policies and procedures are clearly understood, accessible and communicated effectively.</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Contextual safeguarding is an important addition to the current safeguarding approach, and has been found to make it even more effective.</a:t>
            </a:r>
            <a:endParaRPr sz="1400">
              <a:solidFill>
                <a:srgbClr val="000000"/>
              </a:solidFill>
            </a:endParaRPr>
          </a:p>
          <a:p>
            <a:pPr marL="0" lvl="0" indent="0" algn="l" rtl="0">
              <a:spcBef>
                <a:spcPts val="0"/>
              </a:spcBef>
              <a:spcAft>
                <a:spcPts val="0"/>
              </a:spcAft>
              <a:buNone/>
            </a:pPr>
            <a:endParaRPr sz="1400">
              <a:solidFill>
                <a:srgbClr val="000000"/>
              </a:solidFill>
            </a:endParaRPr>
          </a:p>
        </p:txBody>
      </p:sp>
      <p:pic>
        <p:nvPicPr>
          <p:cNvPr id="628" name="Google Shape;628;p72"/>
          <p:cNvPicPr preferRelativeResize="0"/>
          <p:nvPr/>
        </p:nvPicPr>
        <p:blipFill rotWithShape="1">
          <a:blip r:embed="rId3">
            <a:alphaModFix/>
          </a:blip>
          <a:srcRect l="-4501" t="-4242" r="-4501" b="-4264"/>
          <a:stretch/>
        </p:blipFill>
        <p:spPr>
          <a:xfrm>
            <a:off x="5940075" y="1117700"/>
            <a:ext cx="2934026" cy="2908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3"/>
          <p:cNvSpPr txBox="1">
            <a:spLocks noGrp="1"/>
          </p:cNvSpPr>
          <p:nvPr>
            <p:ph type="title" idx="4294967295"/>
          </p:nvPr>
        </p:nvSpPr>
        <p:spPr>
          <a:xfrm>
            <a:off x="4863975" y="512925"/>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634" name="Google Shape;634;p73"/>
          <p:cNvSpPr txBox="1">
            <a:spLocks noGrp="1"/>
          </p:cNvSpPr>
          <p:nvPr>
            <p:ph type="body" idx="4294967295"/>
          </p:nvPr>
        </p:nvSpPr>
        <p:spPr>
          <a:xfrm>
            <a:off x="4940175" y="23771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3"/>
              </a:rPr>
              <a:t>What is Contextual Safeguarding &amp; Why is it Important?</a:t>
            </a:r>
            <a:endParaRPr sz="1400">
              <a:solidFill>
                <a:schemeClr val="accent3"/>
              </a:solidFill>
              <a:latin typeface="Chivo Medium"/>
              <a:ea typeface="Chivo Medium"/>
              <a:cs typeface="Chivo Medium"/>
              <a:sym typeface="Chivo Medium"/>
            </a:endParaRPr>
          </a:p>
        </p:txBody>
      </p:sp>
      <p:sp>
        <p:nvSpPr>
          <p:cNvPr id="635" name="Google Shape;635;p73"/>
          <p:cNvSpPr txBox="1">
            <a:spLocks noGrp="1"/>
          </p:cNvSpPr>
          <p:nvPr>
            <p:ph type="body" idx="4294967295"/>
          </p:nvPr>
        </p:nvSpPr>
        <p:spPr>
          <a:xfrm>
            <a:off x="6841875" y="2377125"/>
            <a:ext cx="2013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4"/>
              </a:rPr>
              <a:t>What is Professional Curiosity in Safeguarding?</a:t>
            </a:r>
            <a:endParaRPr sz="1400">
              <a:solidFill>
                <a:schemeClr val="accent3"/>
              </a:solidFill>
              <a:latin typeface="Chivo Medium"/>
              <a:ea typeface="Chivo Medium"/>
              <a:cs typeface="Chivo Medium"/>
              <a:sym typeface="Chivo Medium"/>
            </a:endParaRPr>
          </a:p>
        </p:txBody>
      </p:sp>
      <p:sp>
        <p:nvSpPr>
          <p:cNvPr id="636" name="Google Shape;636;p73"/>
          <p:cNvSpPr txBox="1">
            <a:spLocks noGrp="1"/>
          </p:cNvSpPr>
          <p:nvPr>
            <p:ph type="body" idx="4294967295"/>
          </p:nvPr>
        </p:nvSpPr>
        <p:spPr>
          <a:xfrm>
            <a:off x="4940175" y="36015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5"/>
              </a:rPr>
              <a:t>What is the Purpose of School Policies?</a:t>
            </a:r>
            <a:endParaRPr sz="1400">
              <a:solidFill>
                <a:schemeClr val="accent3"/>
              </a:solidFill>
              <a:latin typeface="Chivo Medium"/>
              <a:ea typeface="Chivo Medium"/>
              <a:cs typeface="Chivo Medium"/>
              <a:sym typeface="Chivo Medium"/>
            </a:endParaRPr>
          </a:p>
        </p:txBody>
      </p:sp>
      <p:sp>
        <p:nvSpPr>
          <p:cNvPr id="637" name="Google Shape;637;p73"/>
          <p:cNvSpPr txBox="1">
            <a:spLocks noGrp="1"/>
          </p:cNvSpPr>
          <p:nvPr>
            <p:ph type="body" idx="4294967295"/>
          </p:nvPr>
        </p:nvSpPr>
        <p:spPr>
          <a:xfrm>
            <a:off x="6841875" y="3601575"/>
            <a:ext cx="2013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6"/>
              </a:rPr>
              <a:t>How to Create an Effective Culture of Safeguarding in Schools</a:t>
            </a:r>
            <a:endParaRPr sz="1400">
              <a:solidFill>
                <a:schemeClr val="accent3"/>
              </a:solidFill>
              <a:latin typeface="Chivo Medium"/>
              <a:ea typeface="Chivo Medium"/>
              <a:cs typeface="Chivo Medium"/>
              <a:sym typeface="Chivo Medium"/>
            </a:endParaRPr>
          </a:p>
        </p:txBody>
      </p:sp>
      <p:sp>
        <p:nvSpPr>
          <p:cNvPr id="638" name="Google Shape;638;p73"/>
          <p:cNvSpPr txBox="1"/>
          <p:nvPr/>
        </p:nvSpPr>
        <p:spPr>
          <a:xfrm>
            <a:off x="4863975" y="1695213"/>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chemeClr val="accent2"/>
                </a:solidFill>
                <a:latin typeface="Chivo"/>
                <a:ea typeface="Chivo"/>
                <a:cs typeface="Chivo"/>
                <a:sym typeface="Chivo"/>
              </a:rPr>
              <a:t>If you would like to find out more about the topics we’ve covered in this section, visit the following links:</a:t>
            </a:r>
            <a:endParaRPr/>
          </a:p>
        </p:txBody>
      </p:sp>
      <p:pic>
        <p:nvPicPr>
          <p:cNvPr id="639" name="Google Shape;639;p73"/>
          <p:cNvPicPr preferRelativeResize="0"/>
          <p:nvPr/>
        </p:nvPicPr>
        <p:blipFill>
          <a:blip r:embed="rId7">
            <a:alphaModFix/>
          </a:blip>
          <a:stretch>
            <a:fillRect/>
          </a:stretch>
        </p:blipFill>
        <p:spPr>
          <a:xfrm>
            <a:off x="360000" y="861825"/>
            <a:ext cx="3866501" cy="3379426"/>
          </a:xfrm>
          <a:prstGeom prst="rect">
            <a:avLst/>
          </a:prstGeom>
          <a:noFill/>
          <a:ln>
            <a:noFill/>
          </a:ln>
        </p:spPr>
      </p:pic>
      <p:pic>
        <p:nvPicPr>
          <p:cNvPr id="640" name="Google Shape;640;p73"/>
          <p:cNvPicPr preferRelativeResize="0"/>
          <p:nvPr/>
        </p:nvPicPr>
        <p:blipFill>
          <a:blip r:embed="rId8">
            <a:alphaModFix/>
          </a:blip>
          <a:stretch>
            <a:fillRect/>
          </a:stretch>
        </p:blipFill>
        <p:spPr>
          <a:xfrm>
            <a:off x="4863975" y="2551675"/>
            <a:ext cx="115551" cy="115551"/>
          </a:xfrm>
          <a:prstGeom prst="rect">
            <a:avLst/>
          </a:prstGeom>
          <a:noFill/>
          <a:ln>
            <a:noFill/>
          </a:ln>
        </p:spPr>
      </p:pic>
      <p:pic>
        <p:nvPicPr>
          <p:cNvPr id="641" name="Google Shape;641;p73"/>
          <p:cNvPicPr preferRelativeResize="0"/>
          <p:nvPr/>
        </p:nvPicPr>
        <p:blipFill>
          <a:blip r:embed="rId8">
            <a:alphaModFix/>
          </a:blip>
          <a:stretch>
            <a:fillRect/>
          </a:stretch>
        </p:blipFill>
        <p:spPr>
          <a:xfrm>
            <a:off x="6784100" y="2551675"/>
            <a:ext cx="115551" cy="115551"/>
          </a:xfrm>
          <a:prstGeom prst="rect">
            <a:avLst/>
          </a:prstGeom>
          <a:noFill/>
          <a:ln>
            <a:noFill/>
          </a:ln>
        </p:spPr>
      </p:pic>
      <p:pic>
        <p:nvPicPr>
          <p:cNvPr id="642" name="Google Shape;642;p73"/>
          <p:cNvPicPr preferRelativeResize="0"/>
          <p:nvPr/>
        </p:nvPicPr>
        <p:blipFill>
          <a:blip r:embed="rId8">
            <a:alphaModFix/>
          </a:blip>
          <a:stretch>
            <a:fillRect/>
          </a:stretch>
        </p:blipFill>
        <p:spPr>
          <a:xfrm>
            <a:off x="4863975" y="3762175"/>
            <a:ext cx="115551" cy="115551"/>
          </a:xfrm>
          <a:prstGeom prst="rect">
            <a:avLst/>
          </a:prstGeom>
          <a:noFill/>
          <a:ln>
            <a:noFill/>
          </a:ln>
        </p:spPr>
      </p:pic>
      <p:pic>
        <p:nvPicPr>
          <p:cNvPr id="643" name="Google Shape;643;p73"/>
          <p:cNvPicPr preferRelativeResize="0"/>
          <p:nvPr/>
        </p:nvPicPr>
        <p:blipFill>
          <a:blip r:embed="rId8">
            <a:alphaModFix/>
          </a:blip>
          <a:stretch>
            <a:fillRect/>
          </a:stretch>
        </p:blipFill>
        <p:spPr>
          <a:xfrm>
            <a:off x="6784100" y="3762175"/>
            <a:ext cx="115551" cy="1155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7"/>
        <p:cNvGrpSpPr/>
        <p:nvPr/>
      </p:nvGrpSpPr>
      <p:grpSpPr>
        <a:xfrm>
          <a:off x="0" y="0"/>
          <a:ext cx="0" cy="0"/>
          <a:chOff x="0" y="0"/>
          <a:chExt cx="0" cy="0"/>
        </a:xfrm>
      </p:grpSpPr>
      <p:sp>
        <p:nvSpPr>
          <p:cNvPr id="648" name="Google Shape;648;p74"/>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649" name="Google Shape;649;p74"/>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6</a:t>
            </a:r>
            <a:endParaRPr/>
          </a:p>
        </p:txBody>
      </p:sp>
      <p:sp>
        <p:nvSpPr>
          <p:cNvPr id="650" name="Google Shape;650;p74"/>
          <p:cNvSpPr txBox="1"/>
          <p:nvPr/>
        </p:nvSpPr>
        <p:spPr>
          <a:xfrm>
            <a:off x="1285450" y="1183800"/>
            <a:ext cx="65730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solidFill>
                  <a:srgbClr val="0F1422"/>
                </a:solidFill>
                <a:latin typeface="PT Serif"/>
                <a:ea typeface="PT Serif"/>
                <a:cs typeface="PT Serif"/>
                <a:sym typeface="PT Serif"/>
              </a:rPr>
              <a:t>Final thoughts for today’s session</a:t>
            </a:r>
            <a:endParaRPr sz="3020">
              <a:solidFill>
                <a:srgbClr val="0F1422"/>
              </a:solidFill>
              <a:latin typeface="PT Serif"/>
              <a:ea typeface="PT Serif"/>
              <a:cs typeface="PT Serif"/>
              <a:sym typeface="PT Serif"/>
            </a:endParaRPr>
          </a:p>
          <a:p>
            <a:pPr marL="0" lvl="0" indent="0" algn="ctr" rtl="0">
              <a:spcBef>
                <a:spcPts val="1200"/>
              </a:spcBef>
              <a:spcAft>
                <a:spcPts val="0"/>
              </a:spcAft>
              <a:buNone/>
            </a:pPr>
            <a:endParaRPr sz="3020">
              <a:solidFill>
                <a:srgbClr val="0F1422"/>
              </a:solidFill>
              <a:latin typeface="PT Serif"/>
              <a:ea typeface="PT Serif"/>
              <a:cs typeface="PT Serif"/>
              <a:sym typeface="PT Serif"/>
            </a:endParaRPr>
          </a:p>
        </p:txBody>
      </p:sp>
      <p:sp>
        <p:nvSpPr>
          <p:cNvPr id="651" name="Google Shape;651;p74"/>
          <p:cNvSpPr txBox="1"/>
          <p:nvPr/>
        </p:nvSpPr>
        <p:spPr>
          <a:xfrm>
            <a:off x="196800" y="17619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5"/>
          <p:cNvSpPr txBox="1">
            <a:spLocks noGrp="1"/>
          </p:cNvSpPr>
          <p:nvPr>
            <p:ph type="body" idx="4294967295"/>
          </p:nvPr>
        </p:nvSpPr>
        <p:spPr>
          <a:xfrm>
            <a:off x="3971675" y="2405800"/>
            <a:ext cx="4494300" cy="9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What would you consider your top priorities with regards to safeguarding over the coming months?</a:t>
            </a:r>
            <a:endParaRPr/>
          </a:p>
        </p:txBody>
      </p:sp>
      <p:pic>
        <p:nvPicPr>
          <p:cNvPr id="657" name="Google Shape;657;p75"/>
          <p:cNvPicPr preferRelativeResize="0"/>
          <p:nvPr/>
        </p:nvPicPr>
        <p:blipFill>
          <a:blip r:embed="rId3">
            <a:alphaModFix/>
          </a:blip>
          <a:stretch>
            <a:fillRect/>
          </a:stretch>
        </p:blipFill>
        <p:spPr>
          <a:xfrm>
            <a:off x="272075" y="1352025"/>
            <a:ext cx="2439451" cy="2439451"/>
          </a:xfrm>
          <a:prstGeom prst="rect">
            <a:avLst/>
          </a:prstGeom>
          <a:noFill/>
          <a:ln>
            <a:noFill/>
          </a:ln>
        </p:spPr>
      </p:pic>
      <p:sp>
        <p:nvSpPr>
          <p:cNvPr id="658" name="Google Shape;658;p75"/>
          <p:cNvSpPr txBox="1"/>
          <p:nvPr/>
        </p:nvSpPr>
        <p:spPr>
          <a:xfrm>
            <a:off x="4020561" y="18008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76"/>
          <p:cNvSpPr txBox="1">
            <a:spLocks noGrp="1"/>
          </p:cNvSpPr>
          <p:nvPr>
            <p:ph type="title" idx="4294967295"/>
          </p:nvPr>
        </p:nvSpPr>
        <p:spPr>
          <a:xfrm>
            <a:off x="360000" y="1659313"/>
            <a:ext cx="3597300" cy="57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t>Staff self audit</a:t>
            </a:r>
            <a:endParaRPr/>
          </a:p>
        </p:txBody>
      </p:sp>
      <p:sp>
        <p:nvSpPr>
          <p:cNvPr id="664" name="Google Shape;664;p76"/>
          <p:cNvSpPr txBox="1">
            <a:spLocks noGrp="1"/>
          </p:cNvSpPr>
          <p:nvPr>
            <p:ph type="body" idx="4294967295"/>
          </p:nvPr>
        </p:nvSpPr>
        <p:spPr>
          <a:xfrm>
            <a:off x="360000" y="2446488"/>
            <a:ext cx="3999900" cy="10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rPr>
              <a:t>Please reflect on your levels of confidence in the key areas of safeguarding by completing </a:t>
            </a:r>
            <a:r>
              <a:rPr lang="en-GB" sz="1400" u="sng">
                <a:solidFill>
                  <a:schemeClr val="hlink"/>
                </a:solidFill>
                <a:hlinkClick r:id="rId3"/>
              </a:rPr>
              <a:t>this form</a:t>
            </a:r>
            <a:r>
              <a:rPr lang="en-GB" sz="1400">
                <a:solidFill>
                  <a:srgbClr val="000000"/>
                </a:solidFill>
              </a:rPr>
              <a:t> to help us assess where additional support may be required.</a:t>
            </a:r>
            <a:endParaRPr sz="1900"/>
          </a:p>
        </p:txBody>
      </p:sp>
      <p:pic>
        <p:nvPicPr>
          <p:cNvPr id="665" name="Google Shape;665;p76"/>
          <p:cNvPicPr preferRelativeResize="0"/>
          <p:nvPr/>
        </p:nvPicPr>
        <p:blipFill>
          <a:blip r:embed="rId4">
            <a:alphaModFix/>
          </a:blip>
          <a:stretch>
            <a:fillRect/>
          </a:stretch>
        </p:blipFill>
        <p:spPr>
          <a:xfrm>
            <a:off x="5487225" y="601163"/>
            <a:ext cx="2786524" cy="3941176"/>
          </a:xfrm>
          <a:prstGeom prst="rect">
            <a:avLst/>
          </a:prstGeom>
          <a:noFill/>
          <a:ln>
            <a:noFill/>
          </a:ln>
          <a:effectLst>
            <a:outerShdw blurRad="185738" dist="57150" dir="4800000" algn="bl" rotWithShape="0">
              <a:srgbClr val="000000">
                <a:alpha val="50000"/>
              </a:srgbClr>
            </a:outerShdw>
          </a:effectLst>
        </p:spPr>
      </p:pic>
      <p:pic>
        <p:nvPicPr>
          <p:cNvPr id="666" name="Google Shape;666;p76"/>
          <p:cNvPicPr preferRelativeResize="0"/>
          <p:nvPr/>
        </p:nvPicPr>
        <p:blipFill>
          <a:blip r:embed="rId5">
            <a:alphaModFix/>
          </a:blip>
          <a:stretch>
            <a:fillRect/>
          </a:stretch>
        </p:blipFill>
        <p:spPr>
          <a:xfrm>
            <a:off x="8131550" y="4409150"/>
            <a:ext cx="815624" cy="5208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7"/>
          <p:cNvSpPr txBox="1">
            <a:spLocks noGrp="1"/>
          </p:cNvSpPr>
          <p:nvPr>
            <p:ph type="body" idx="4294967295"/>
          </p:nvPr>
        </p:nvSpPr>
        <p:spPr>
          <a:xfrm>
            <a:off x="4867400" y="270000"/>
            <a:ext cx="4016700" cy="199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hlinkClick r:id="rId3"/>
              </a:rPr>
              <a:t>High Speed Training</a:t>
            </a:r>
            <a:r>
              <a:rPr lang="en-GB" sz="1200">
                <a:solidFill>
                  <a:srgbClr val="000000"/>
                </a:solidFill>
              </a:rPr>
              <a:t> is a leading provider of online training courses, designed to make training, compliance and development simple, effective and rewarding for all organisations.</a:t>
            </a:r>
            <a:endParaRPr sz="1200">
              <a:solidFill>
                <a:srgbClr val="000000"/>
              </a:solidFill>
            </a:endParaRPr>
          </a:p>
          <a:p>
            <a:pPr marL="0" lvl="0" indent="0" algn="l" rtl="0">
              <a:spcBef>
                <a:spcPts val="0"/>
              </a:spcBef>
              <a:spcAft>
                <a:spcPts val="0"/>
              </a:spcAft>
              <a:buNone/>
            </a:pPr>
            <a:endParaRPr sz="1200">
              <a:solidFill>
                <a:srgbClr val="000000"/>
              </a:solidFill>
            </a:endParaRPr>
          </a:p>
          <a:p>
            <a:pPr marL="0" lvl="0" indent="0" algn="l" rtl="0">
              <a:spcBef>
                <a:spcPts val="0"/>
              </a:spcBef>
              <a:spcAft>
                <a:spcPts val="0"/>
              </a:spcAft>
              <a:buNone/>
            </a:pPr>
            <a:r>
              <a:rPr lang="en-GB" sz="1200">
                <a:solidFill>
                  <a:srgbClr val="000000"/>
                </a:solidFill>
              </a:rPr>
              <a:t>Trusted by thousands of UK organisations, our fully accredited and award-winning online training and easy to use platform has seen over 3 million learners take the next steps in their careers.</a:t>
            </a:r>
            <a:endParaRPr sz="1200">
              <a:solidFill>
                <a:srgbClr val="000000"/>
              </a:solidFill>
            </a:endParaRPr>
          </a:p>
        </p:txBody>
      </p:sp>
      <p:pic>
        <p:nvPicPr>
          <p:cNvPr id="672" name="Google Shape;672;p77"/>
          <p:cNvPicPr preferRelativeResize="0"/>
          <p:nvPr/>
        </p:nvPicPr>
        <p:blipFill rotWithShape="1">
          <a:blip r:embed="rId4">
            <a:alphaModFix/>
          </a:blip>
          <a:srcRect l="5102" t="16203" r="11661" b="10611"/>
          <a:stretch/>
        </p:blipFill>
        <p:spPr>
          <a:xfrm>
            <a:off x="7336255" y="3384484"/>
            <a:ext cx="1483745" cy="1304663"/>
          </a:xfrm>
          <a:prstGeom prst="rect">
            <a:avLst/>
          </a:prstGeom>
          <a:noFill/>
          <a:ln>
            <a:noFill/>
          </a:ln>
        </p:spPr>
      </p:pic>
      <p:pic>
        <p:nvPicPr>
          <p:cNvPr id="673" name="Google Shape;673;p77"/>
          <p:cNvPicPr preferRelativeResize="0"/>
          <p:nvPr/>
        </p:nvPicPr>
        <p:blipFill>
          <a:blip r:embed="rId5">
            <a:alphaModFix/>
          </a:blip>
          <a:stretch>
            <a:fillRect/>
          </a:stretch>
        </p:blipFill>
        <p:spPr>
          <a:xfrm>
            <a:off x="7174400" y="3045775"/>
            <a:ext cx="850346" cy="850314"/>
          </a:xfrm>
          <a:prstGeom prst="rect">
            <a:avLst/>
          </a:prstGeom>
          <a:noFill/>
          <a:ln>
            <a:noFill/>
          </a:ln>
        </p:spPr>
      </p:pic>
      <p:sp>
        <p:nvSpPr>
          <p:cNvPr id="674" name="Google Shape;674;p77"/>
          <p:cNvSpPr txBox="1">
            <a:spLocks noGrp="1"/>
          </p:cNvSpPr>
          <p:nvPr>
            <p:ph type="body" idx="4294967295"/>
          </p:nvPr>
        </p:nvSpPr>
        <p:spPr>
          <a:xfrm>
            <a:off x="4885475" y="3087450"/>
            <a:ext cx="2391000" cy="16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000000"/>
                </a:solidFill>
              </a:rPr>
              <a:t>You can also find the most up-to-date, practical information and resources produced by our experts to support you in your professional life on our company blog, the </a:t>
            </a:r>
            <a:r>
              <a:rPr lang="en-GB" sz="1200" u="sng">
                <a:solidFill>
                  <a:schemeClr val="hlink"/>
                </a:solidFill>
                <a:hlinkClick r:id="rId6"/>
              </a:rPr>
              <a:t>Hub.</a:t>
            </a:r>
            <a:endParaRPr sz="1200">
              <a:solidFill>
                <a:srgbClr val="000000"/>
              </a:solidFill>
            </a:endParaRPr>
          </a:p>
        </p:txBody>
      </p:sp>
      <p:pic>
        <p:nvPicPr>
          <p:cNvPr id="675" name="Google Shape;675;p77"/>
          <p:cNvPicPr preferRelativeResize="0"/>
          <p:nvPr/>
        </p:nvPicPr>
        <p:blipFill rotWithShape="1">
          <a:blip r:embed="rId7">
            <a:alphaModFix/>
          </a:blip>
          <a:srcRect l="19658" t="15370" r="15377" b="18574"/>
          <a:stretch/>
        </p:blipFill>
        <p:spPr>
          <a:xfrm>
            <a:off x="1122375" y="1423238"/>
            <a:ext cx="3043576" cy="3094750"/>
          </a:xfrm>
          <a:prstGeom prst="rect">
            <a:avLst/>
          </a:prstGeom>
          <a:noFill/>
          <a:ln>
            <a:noFill/>
          </a:ln>
        </p:spPr>
      </p:pic>
      <p:sp>
        <p:nvSpPr>
          <p:cNvPr id="676" name="Google Shape;676;p77"/>
          <p:cNvSpPr/>
          <p:nvPr/>
        </p:nvSpPr>
        <p:spPr>
          <a:xfrm>
            <a:off x="441025" y="661612"/>
            <a:ext cx="1991100" cy="1991100"/>
          </a:xfrm>
          <a:prstGeom prst="ellipse">
            <a:avLst/>
          </a:prstGeom>
          <a:solidFill>
            <a:srgbClr val="20293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pic>
        <p:nvPicPr>
          <p:cNvPr id="677" name="Google Shape;677;p77"/>
          <p:cNvPicPr preferRelativeResize="0"/>
          <p:nvPr/>
        </p:nvPicPr>
        <p:blipFill>
          <a:blip r:embed="rId8">
            <a:alphaModFix/>
          </a:blip>
          <a:stretch>
            <a:fillRect/>
          </a:stretch>
        </p:blipFill>
        <p:spPr>
          <a:xfrm>
            <a:off x="628624" y="1276450"/>
            <a:ext cx="1615903" cy="761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24"/>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88" name="Google Shape;88;p24"/>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2</a:t>
            </a:r>
            <a:endParaRPr/>
          </a:p>
        </p:txBody>
      </p:sp>
      <p:sp>
        <p:nvSpPr>
          <p:cNvPr id="89" name="Google Shape;89;p24"/>
          <p:cNvSpPr txBox="1"/>
          <p:nvPr/>
        </p:nvSpPr>
        <p:spPr>
          <a:xfrm>
            <a:off x="1285450" y="1031400"/>
            <a:ext cx="65730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solidFill>
                  <a:srgbClr val="0F1422"/>
                </a:solidFill>
                <a:latin typeface="PT Serif"/>
                <a:ea typeface="PT Serif"/>
                <a:cs typeface="PT Serif"/>
                <a:sym typeface="PT Serif"/>
              </a:rPr>
              <a:t>Statutory safeguarding guidance (KCSIE and WTSC)</a:t>
            </a:r>
            <a:endParaRPr sz="3020">
              <a:solidFill>
                <a:srgbClr val="0F1422"/>
              </a:solidFill>
              <a:latin typeface="PT Serif"/>
              <a:ea typeface="PT Serif"/>
              <a:cs typeface="PT Serif"/>
              <a:sym typeface="PT Serif"/>
            </a:endParaRPr>
          </a:p>
          <a:p>
            <a:pPr marL="0" lvl="0" indent="0" algn="ctr" rtl="0">
              <a:spcBef>
                <a:spcPts val="1200"/>
              </a:spcBef>
              <a:spcAft>
                <a:spcPts val="0"/>
              </a:spcAft>
              <a:buNone/>
            </a:pPr>
            <a:endParaRPr sz="3020">
              <a:solidFill>
                <a:srgbClr val="0F1422"/>
              </a:solidFill>
              <a:latin typeface="PT Serif"/>
              <a:ea typeface="PT Serif"/>
              <a:cs typeface="PT Serif"/>
              <a:sym typeface="PT Serif"/>
            </a:endParaRPr>
          </a:p>
        </p:txBody>
      </p:sp>
      <p:sp>
        <p:nvSpPr>
          <p:cNvPr id="90" name="Google Shape;90;p24"/>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78"/>
          <p:cNvSpPr txBox="1">
            <a:spLocks noGrp="1"/>
          </p:cNvSpPr>
          <p:nvPr>
            <p:ph type="title" idx="4294967295"/>
          </p:nvPr>
        </p:nvSpPr>
        <p:spPr>
          <a:xfrm>
            <a:off x="196801" y="1464900"/>
            <a:ext cx="8750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020"/>
              <a:t>We would love to hear your feedback!</a:t>
            </a:r>
            <a:endParaRPr sz="3020"/>
          </a:p>
        </p:txBody>
      </p:sp>
      <p:sp>
        <p:nvSpPr>
          <p:cNvPr id="683" name="Google Shape;683;p78"/>
          <p:cNvSpPr txBox="1">
            <a:spLocks noGrp="1"/>
          </p:cNvSpPr>
          <p:nvPr>
            <p:ph type="body" idx="4294967295"/>
          </p:nvPr>
        </p:nvSpPr>
        <p:spPr>
          <a:xfrm>
            <a:off x="4182450" y="2307800"/>
            <a:ext cx="2731200" cy="1633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GB" b="1">
                <a:solidFill>
                  <a:schemeClr val="accent3"/>
                </a:solidFill>
              </a:rPr>
              <a:t>Complete a survey with your thoughts on this Safeguarding INSET pack for a chance to win a £100 Amazon voucher</a:t>
            </a:r>
            <a:endParaRPr b="1">
              <a:solidFill>
                <a:schemeClr val="accent3"/>
              </a:solidFill>
            </a:endParaRPr>
          </a:p>
        </p:txBody>
      </p:sp>
      <p:pic>
        <p:nvPicPr>
          <p:cNvPr id="684" name="Google Shape;684;p78"/>
          <p:cNvPicPr preferRelativeResize="0"/>
          <p:nvPr/>
        </p:nvPicPr>
        <p:blipFill>
          <a:blip r:embed="rId3">
            <a:alphaModFix/>
          </a:blip>
          <a:stretch>
            <a:fillRect/>
          </a:stretch>
        </p:blipFill>
        <p:spPr>
          <a:xfrm>
            <a:off x="3807800" y="474479"/>
            <a:ext cx="1528499" cy="720247"/>
          </a:xfrm>
          <a:prstGeom prst="rect">
            <a:avLst/>
          </a:prstGeom>
          <a:noFill/>
          <a:ln>
            <a:noFill/>
          </a:ln>
        </p:spPr>
      </p:pic>
      <p:sp>
        <p:nvSpPr>
          <p:cNvPr id="685" name="Google Shape;685;p78"/>
          <p:cNvSpPr/>
          <p:nvPr/>
        </p:nvSpPr>
        <p:spPr>
          <a:xfrm>
            <a:off x="2305038" y="2307800"/>
            <a:ext cx="1633800" cy="163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a:solidFill>
                <a:schemeClr val="dk2"/>
              </a:solidFill>
              <a:latin typeface="Chivo"/>
              <a:ea typeface="Chivo"/>
              <a:cs typeface="Chivo"/>
              <a:sym typeface="Chivo"/>
            </a:endParaRPr>
          </a:p>
        </p:txBody>
      </p:sp>
      <p:pic>
        <p:nvPicPr>
          <p:cNvPr id="686" name="Google Shape;686;p78"/>
          <p:cNvPicPr preferRelativeResize="0"/>
          <p:nvPr/>
        </p:nvPicPr>
        <p:blipFill>
          <a:blip r:embed="rId4">
            <a:alphaModFix/>
          </a:blip>
          <a:stretch>
            <a:fillRect/>
          </a:stretch>
        </p:blipFill>
        <p:spPr>
          <a:xfrm>
            <a:off x="2305050" y="2307775"/>
            <a:ext cx="1633801" cy="1633801"/>
          </a:xfrm>
          <a:prstGeom prst="rect">
            <a:avLst/>
          </a:prstGeom>
          <a:noFill/>
          <a:ln>
            <a:noFill/>
          </a:ln>
        </p:spPr>
      </p:pic>
      <p:sp>
        <p:nvSpPr>
          <p:cNvPr id="687" name="Google Shape;687;p78"/>
          <p:cNvSpPr txBox="1">
            <a:spLocks noGrp="1"/>
          </p:cNvSpPr>
          <p:nvPr>
            <p:ph type="title" idx="4294967295"/>
          </p:nvPr>
        </p:nvSpPr>
        <p:spPr>
          <a:xfrm>
            <a:off x="2654600" y="4211800"/>
            <a:ext cx="3834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1620" u="sng">
                <a:solidFill>
                  <a:schemeClr val="hlink"/>
                </a:solidFill>
                <a:hlinkClick r:id="rId5"/>
              </a:rPr>
              <a:t>https://forms.gle/djQ1bQuFzxvMa7dXA</a:t>
            </a:r>
            <a:endParaRPr sz="1620"/>
          </a:p>
        </p:txBody>
      </p:sp>
      <p:pic>
        <p:nvPicPr>
          <p:cNvPr id="688" name="Google Shape;688;p78"/>
          <p:cNvPicPr preferRelativeResize="0"/>
          <p:nvPr/>
        </p:nvPicPr>
        <p:blipFill>
          <a:blip r:embed="rId6">
            <a:alphaModFix/>
          </a:blip>
          <a:stretch>
            <a:fillRect/>
          </a:stretch>
        </p:blipFill>
        <p:spPr>
          <a:xfrm>
            <a:off x="6819775" y="2784275"/>
            <a:ext cx="2000236" cy="20002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5"/>
          <p:cNvSpPr txBox="1">
            <a:spLocks noGrp="1"/>
          </p:cNvSpPr>
          <p:nvPr>
            <p:ph type="title" idx="4294967295"/>
          </p:nvPr>
        </p:nvSpPr>
        <p:spPr>
          <a:xfrm>
            <a:off x="349225" y="474475"/>
            <a:ext cx="43311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Keeping Children Safe in Education (KCSIE)</a:t>
            </a:r>
            <a:endParaRPr sz="2400"/>
          </a:p>
        </p:txBody>
      </p:sp>
      <p:sp>
        <p:nvSpPr>
          <p:cNvPr id="96" name="Google Shape;96;p25"/>
          <p:cNvSpPr txBox="1">
            <a:spLocks noGrp="1"/>
          </p:cNvSpPr>
          <p:nvPr>
            <p:ph type="body" idx="4294967295"/>
          </p:nvPr>
        </p:nvSpPr>
        <p:spPr>
          <a:xfrm>
            <a:off x="349225" y="1446250"/>
            <a:ext cx="4309200" cy="129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852"/>
              <a:buFont typeface="Arial"/>
              <a:buNone/>
            </a:pPr>
            <a:r>
              <a:rPr lang="en-GB" sz="1640">
                <a:solidFill>
                  <a:srgbClr val="000000"/>
                </a:solidFill>
              </a:rPr>
              <a:t>Guidance for schools and colleges on safeguarding children and safer recruitment.</a:t>
            </a:r>
            <a:endParaRPr sz="1620"/>
          </a:p>
        </p:txBody>
      </p:sp>
      <p:pic>
        <p:nvPicPr>
          <p:cNvPr id="97" name="Google Shape;97;p25"/>
          <p:cNvPicPr preferRelativeResize="0"/>
          <p:nvPr/>
        </p:nvPicPr>
        <p:blipFill>
          <a:blip r:embed="rId3">
            <a:alphaModFix/>
          </a:blip>
          <a:stretch>
            <a:fillRect/>
          </a:stretch>
        </p:blipFill>
        <p:spPr>
          <a:xfrm>
            <a:off x="360000" y="2906625"/>
            <a:ext cx="1964215" cy="1966875"/>
          </a:xfrm>
          <a:prstGeom prst="rect">
            <a:avLst/>
          </a:prstGeom>
          <a:noFill/>
          <a:ln>
            <a:noFill/>
          </a:ln>
        </p:spPr>
      </p:pic>
      <p:sp>
        <p:nvSpPr>
          <p:cNvPr id="98" name="Google Shape;98;p25"/>
          <p:cNvSpPr/>
          <p:nvPr/>
        </p:nvSpPr>
        <p:spPr>
          <a:xfrm flipH="1">
            <a:off x="5113200" y="457200"/>
            <a:ext cx="3706800" cy="4416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Key changes for 2024:</a:t>
            </a:r>
            <a:endParaRPr sz="800" b="1">
              <a:solidFill>
                <a:schemeClr val="dk2"/>
              </a:solidFill>
              <a:latin typeface="Chivo"/>
              <a:ea typeface="Chivo"/>
              <a:cs typeface="Chivo"/>
              <a:sym typeface="Chivo"/>
            </a:endParaRPr>
          </a:p>
          <a:p>
            <a:pPr marL="457200" marR="72000" lvl="0" indent="-292100" algn="ctr"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Amending the definition of ‘safeguarding and promoting the welfare of children’ to reflect the updated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Added information about ‘early help’ in line with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The term ‘exploitation’ has been included throughout the guidance, amended from just abuse and neglect.</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Two separate age-appropriate guides have now been included for schools to support children in the court system.</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Clarification that schools remain responsible for the pupils they place in alternative provision.</a:t>
            </a:r>
            <a:endParaRPr>
              <a:latin typeface="Chivo"/>
              <a:ea typeface="Chivo"/>
              <a:cs typeface="Chivo"/>
              <a:sym typeface="Chivo"/>
            </a:endParaRPr>
          </a:p>
        </p:txBody>
      </p:sp>
      <p:sp>
        <p:nvSpPr>
          <p:cNvPr id="99" name="Google Shape;99;p25"/>
          <p:cNvSpPr/>
          <p:nvPr/>
        </p:nvSpPr>
        <p:spPr>
          <a:xfrm flipH="1">
            <a:off x="5041826" y="381000"/>
            <a:ext cx="3706800" cy="44163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Key changes for 2024:</a:t>
            </a:r>
            <a:endParaRPr sz="800" b="1">
              <a:solidFill>
                <a:schemeClr val="dk2"/>
              </a:solidFill>
              <a:latin typeface="Chivo"/>
              <a:ea typeface="Chivo"/>
              <a:cs typeface="Chivo"/>
              <a:sym typeface="Chivo"/>
            </a:endParaRPr>
          </a:p>
          <a:p>
            <a:pPr marL="457200" marR="72000" lvl="0" indent="-292100" algn="l"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Amending the definition of ‘safeguarding and promoting the welfare of children’ to reflect the updated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Added information about ‘early help’ in line with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The term ‘exploitation’ has been included throughout the guidance, amended from just abuse and neglect.</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Two separate age-appropriate guides have now been included for schools to support children in the court system.</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Clarification that schools remain responsible for the pupils they place in alternative provision.</a:t>
            </a:r>
            <a:endParaRPr>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6"/>
          <p:cNvSpPr/>
          <p:nvPr/>
        </p:nvSpPr>
        <p:spPr>
          <a:xfrm flipH="1">
            <a:off x="5113200" y="457200"/>
            <a:ext cx="3706800" cy="4416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457200" marR="72000" lvl="0" indent="0" algn="l" rtl="0">
              <a:lnSpc>
                <a:spcPct val="115000"/>
              </a:lnSpc>
              <a:spcBef>
                <a:spcPts val="0"/>
              </a:spcBef>
              <a:spcAft>
                <a:spcPts val="1600"/>
              </a:spcAft>
              <a:buNone/>
            </a:pPr>
            <a:endParaRPr>
              <a:latin typeface="Chivo"/>
              <a:ea typeface="Chivo"/>
              <a:cs typeface="Chivo"/>
              <a:sym typeface="Chivo"/>
            </a:endParaRPr>
          </a:p>
        </p:txBody>
      </p:sp>
      <p:sp>
        <p:nvSpPr>
          <p:cNvPr id="105" name="Google Shape;105;p26"/>
          <p:cNvSpPr txBox="1">
            <a:spLocks noGrp="1"/>
          </p:cNvSpPr>
          <p:nvPr>
            <p:ph type="title" idx="4294967295"/>
          </p:nvPr>
        </p:nvSpPr>
        <p:spPr>
          <a:xfrm>
            <a:off x="349225" y="474475"/>
            <a:ext cx="43311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Working Together to Safeguard Children (WTSC)</a:t>
            </a:r>
            <a:endParaRPr sz="2400"/>
          </a:p>
        </p:txBody>
      </p:sp>
      <p:sp>
        <p:nvSpPr>
          <p:cNvPr id="106" name="Google Shape;106;p26"/>
          <p:cNvSpPr txBox="1">
            <a:spLocks noGrp="1"/>
          </p:cNvSpPr>
          <p:nvPr>
            <p:ph type="body" idx="4294967295"/>
          </p:nvPr>
        </p:nvSpPr>
        <p:spPr>
          <a:xfrm>
            <a:off x="349225" y="1446250"/>
            <a:ext cx="4309200" cy="70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52"/>
              <a:buNone/>
            </a:pPr>
            <a:r>
              <a:rPr lang="en-GB" sz="1640">
                <a:solidFill>
                  <a:srgbClr val="000000"/>
                </a:solidFill>
              </a:rPr>
              <a:t>Recognises that safeguarding is most effective when everyone involved works together collaboratively.</a:t>
            </a:r>
            <a:endParaRPr sz="1640"/>
          </a:p>
        </p:txBody>
      </p:sp>
      <p:pic>
        <p:nvPicPr>
          <p:cNvPr id="107" name="Google Shape;107;p26"/>
          <p:cNvPicPr preferRelativeResize="0"/>
          <p:nvPr/>
        </p:nvPicPr>
        <p:blipFill>
          <a:blip r:embed="rId3">
            <a:alphaModFix/>
          </a:blip>
          <a:stretch>
            <a:fillRect/>
          </a:stretch>
        </p:blipFill>
        <p:spPr>
          <a:xfrm>
            <a:off x="360000" y="2906625"/>
            <a:ext cx="1964215" cy="1966875"/>
          </a:xfrm>
          <a:prstGeom prst="rect">
            <a:avLst/>
          </a:prstGeom>
          <a:noFill/>
          <a:ln>
            <a:noFill/>
          </a:ln>
        </p:spPr>
      </p:pic>
      <p:sp>
        <p:nvSpPr>
          <p:cNvPr id="108" name="Google Shape;108;p26"/>
          <p:cNvSpPr/>
          <p:nvPr/>
        </p:nvSpPr>
        <p:spPr>
          <a:xfrm flipH="1">
            <a:off x="5041826" y="381000"/>
            <a:ext cx="3706800" cy="44163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The 2023 guidance update includes:</a:t>
            </a:r>
            <a:endParaRPr sz="1000">
              <a:solidFill>
                <a:schemeClr val="dk2"/>
              </a:solidFill>
              <a:latin typeface="Chivo"/>
              <a:ea typeface="Chivo"/>
              <a:cs typeface="Chivo"/>
              <a:sym typeface="Chivo"/>
            </a:endParaRPr>
          </a:p>
          <a:p>
            <a:pPr marL="457200" marR="72000" lvl="0" indent="-292100" algn="l"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Recognising that improvements must be made to involve families more closely.</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Emphasis on securing ‘positive, trusting and cooperative relationships’ with parents and carers.</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New multi-agency practice standards to strengthen cooperation between services.</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Revised guidance on improving provision for disabled children and their families.</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Guidance on recognising and responding to risk of harm to children outside the home.</a:t>
            </a:r>
            <a:endParaRPr sz="1000">
              <a:solidFill>
                <a:schemeClr val="dk2"/>
              </a:solidFill>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2" name="Online Media 1" title="Statutory safeguarding guidance">
            <a:hlinkClick r:id="" action="ppaction://media"/>
            <a:extLst>
              <a:ext uri="{FF2B5EF4-FFF2-40B4-BE49-F238E27FC236}">
                <a16:creationId xmlns:a16="http://schemas.microsoft.com/office/drawing/2014/main" id="{52D43EF2-DA0A-13E8-E403-F3E7941AECF3}"/>
              </a:ext>
            </a:extLst>
          </p:cNvPr>
          <p:cNvPicPr>
            <a:picLocks noRot="1" noChangeAspect="1"/>
          </p:cNvPicPr>
          <p:nvPr>
            <a:videoFile r:link="rId1"/>
          </p:nvPr>
        </p:nvPicPr>
        <p:blipFill>
          <a:blip r:embed="rId4"/>
          <a:stretch>
            <a:fillRect/>
          </a:stretch>
        </p:blipFill>
        <p:spPr>
          <a:xfrm>
            <a:off x="1181475" y="664575"/>
            <a:ext cx="6756875" cy="3814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HST Theme">
  <a:themeElements>
    <a:clrScheme name="Simple Light">
      <a:dk1>
        <a:srgbClr val="0F1422"/>
      </a:dk1>
      <a:lt1>
        <a:srgbClr val="FCFBF8"/>
      </a:lt1>
      <a:dk2>
        <a:srgbClr val="06080E"/>
      </a:dk2>
      <a:lt2>
        <a:srgbClr val="FFFFFF"/>
      </a:lt2>
      <a:accent1>
        <a:srgbClr val="20293E"/>
      </a:accent1>
      <a:accent2>
        <a:srgbClr val="7396F7"/>
      </a:accent2>
      <a:accent3>
        <a:srgbClr val="BB5808"/>
      </a:accent3>
      <a:accent4>
        <a:srgbClr val="FF8100"/>
      </a:accent4>
      <a:accent5>
        <a:srgbClr val="E3CAD8"/>
      </a:accent5>
      <a:accent6>
        <a:srgbClr val="E8E4D9"/>
      </a:accent6>
      <a:hlink>
        <a:srgbClr val="BB58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10666</Words>
  <Application>Microsoft Office PowerPoint</Application>
  <PresentationFormat>On-screen Show (16:9)</PresentationFormat>
  <Paragraphs>737</Paragraphs>
  <Slides>60</Slides>
  <Notes>60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PT Serif</vt:lpstr>
      <vt:lpstr>Chivo</vt:lpstr>
      <vt:lpstr>Roboto</vt:lpstr>
      <vt:lpstr>Arial</vt:lpstr>
      <vt:lpstr>Raleway</vt:lpstr>
      <vt:lpstr>Chivo SemiBold</vt:lpstr>
      <vt:lpstr>Chivo Medium</vt:lpstr>
      <vt:lpstr>HST Theme</vt:lpstr>
      <vt:lpstr>Write your school name here</vt:lpstr>
      <vt:lpstr>PowerPoint Presentation</vt:lpstr>
      <vt:lpstr>Everyone has a responsibility to promote the welfare of, and to safeguard, children and  young people.</vt:lpstr>
      <vt:lpstr>PowerPoint Presentation</vt:lpstr>
      <vt:lpstr>Write your school name here </vt:lpstr>
      <vt:lpstr>PowerPoint Presentation</vt:lpstr>
      <vt:lpstr>Keeping Children Safe in Education (KCSIE)</vt:lpstr>
      <vt:lpstr>Working Together to Safeguard Children (WTSC)</vt:lpstr>
      <vt:lpstr>PowerPoint Presentation</vt:lpstr>
      <vt:lpstr>The changes and updates have been compiled in this document, using the headings, subheadings and paragraph references from the guidance.</vt:lpstr>
      <vt:lpstr>Summary</vt:lpstr>
      <vt:lpstr>Further resources and training</vt:lpstr>
      <vt:lpstr>PowerPoint Presentation</vt:lpstr>
      <vt:lpstr>Child abuse is often categorised into four types</vt:lpstr>
      <vt:lpstr>Physical abuse  Physical abuse is when someone intentionally causes physical harm to a child. This includes hitting, shaking, throwing, poisoning, burning, or scalding, drowning, suffocating, or otherwise causing physical harm.  Physical harm may also be caused when a parent or carer fabricates the symptoms of, or deliberately induces, illness in a child  (Fabricated Induced Illness – FII).</vt:lpstr>
      <vt:lpstr>Emotional abuse Emotional abuse refers to the persistent emotional maltreatment of a child such as to cause severe and persistent adverse effects on the child’s emotional development.   This includes trying to scare, humiliate, isolate or ignore a child: Telling children they are worthless unloved or inadequate.   Not giving the child opportunities to express their views, deliberately silencing them or ‘making fun’ of what they say or how they communicate. Age or developmentally inappropriate expectations being imposed. Either beyond a child’s developmental capability or overprotection and limitation of exploration and learning, or preventing the child participating in normal social interaction. Serious bullying (including cyberbullying) causing children frequently to feel frightened or in danger, or the exploitation or corruption of children. </vt:lpstr>
      <vt:lpstr>Sexual abuse Sexual abuse involves the forcing or enticing of a child or young person to take part in sexual activities, not necessarily involving a high level of violence, whether or not the child is aware of what is happening.  The activities may include both contact and non-contact abuse: Contact abuse is where an abuser makes physical contact with a child. This may involve assault by penetration (for example, rape or oral sex) or non-penetrative acts, such as masturbation and kissing. Non-contact abuse involves non-touching activities such as forcing a child to look at sexual images or witness sexual activity, encouraging children to behave in sexually inappropriate ways or grooming a child in preparation for abuse (including via the internet).</vt:lpstr>
      <vt:lpstr>Neglect Neglect is the persistent failure to meet a child’s basic physical and/or psychological needs, likely to result in the serious impairment of the child’s health or development. It may involve a parent or carer failing to: provide adequate food, shelter or clothing, protect from physical and emotional harm or danger, ensure adequate supervision (including use of inadequate carers) ensure access to medical care or treatment. </vt:lpstr>
      <vt:lpstr>PowerPoint Presentation</vt:lpstr>
      <vt:lpstr>Summary</vt:lpstr>
      <vt:lpstr>Further resources and training</vt:lpstr>
      <vt:lpstr>PowerPoint Presentation</vt:lpstr>
      <vt:lpstr>The four categories of online risks defined by KCSIE include</vt:lpstr>
      <vt:lpstr>PowerPoint Presentation</vt:lpstr>
      <vt:lpstr>A combination of the words ‘sex’ and ‘extortion’ and refers to a type of financially-motivated online blackmail.  It commonly involves the non-consensual sharing of ‘nudes’ or ‘semi-nude’ photos and videos in exchange for money.  Whilst sextortion is commonly perpetrated by criminal gangs - and therefore by a stranger to the child - it can also be carried out by someone the victim knows.</vt:lpstr>
      <vt:lpstr>PowerPoint Presentation</vt:lpstr>
      <vt:lpstr>What can we do about online safety?</vt:lpstr>
      <vt:lpstr>PowerPoint Presentation</vt:lpstr>
      <vt:lpstr>PowerPoint Presentation</vt:lpstr>
      <vt:lpstr>Mixed, Unclear or Unstable (MUU) Ideology  Incel stands for ‘involuntary celebate’ and is a term adopted by individuals in the incel community to describe themselves.   It promotes an extremist ideology, and presents a risk of radicalisation.  Women and girls are stereotyped, objectified and dehumanised - they are seen as genetically inferior and incels will discuss misogynistic or sexist views about them.</vt:lpstr>
      <vt:lpstr>Are you aware of the meaning behind any of the following signs, symbols, acronyms and phrases?</vt:lpstr>
      <vt:lpstr>PowerPoint Presentation</vt:lpstr>
      <vt:lpstr>PowerPoint Presentation</vt:lpstr>
      <vt:lpstr>How can we support positive mental health?</vt:lpstr>
      <vt:lpstr>PowerPoint Presentation</vt:lpstr>
      <vt:lpstr>PowerPoint Presentation</vt:lpstr>
      <vt:lpstr>How can we prevent, and respond to, child-on-child abuse?</vt:lpstr>
      <vt:lpstr>Aisha, aged 16 You find Aisha in tears at the end of lesson. She explains that some of her classmates have been sharing sexually-explicit messages that she sent to her boyfriend. She’s not sure how they ended up on a Snapchat group chat as she thought they were part of an intimate conversation between her and her partner. Her classmates have been calling her ‘disgusting' and threatening to share the images more widely across the school.   This has been going on for a few weeks and she says the name-calling is getting worse each day, making her not want to come to school anymore.</vt:lpstr>
      <vt:lpstr>Ben, aged 14 Ben is part of a small friendship group. A new pupil, Matthew, has joined the school. You observe how, in the last month, the two of them have been spending a lot of time together separate from James’ usual group.   Jenny, one of the girls from James’ old friendship group, has approached you after class with some concerns. She says that when she tried to approach Ben to ask why he had suddenly broken off all contact with the group, he got very annoyed and angry. Ben apparently said that “all you girls are the same” and made comments about how Matthew had made him “see sense”. He allegedly made what Jenny interpreted as a threat, saying, “just you wait and see”.</vt:lpstr>
      <vt:lpstr>Summary</vt:lpstr>
      <vt:lpstr>Further resources and training</vt:lpstr>
      <vt:lpstr>PowerPoint Presentation</vt:lpstr>
      <vt:lpstr>Responding to a disclosure</vt:lpstr>
      <vt:lpstr>PowerPoint Presentation</vt:lpstr>
      <vt:lpstr>We all have a duty to keep people safe and act on our concerns</vt:lpstr>
      <vt:lpstr>Summary</vt:lpstr>
      <vt:lpstr>Further resources and training</vt:lpstr>
      <vt:lpstr>PowerPoint Presentation</vt:lpstr>
      <vt:lpstr>PowerPoint Presentation</vt:lpstr>
      <vt:lpstr>PowerPoint Presentation</vt:lpstr>
      <vt:lpstr>‘It could happen here, and it probably is.’  An effective safeguarding culture should be one of vigilance, and the cornerstone of vigilance is accepting that issues can occur in our school.  Professional curiosity and the willingness to provide professional challenge, where appropriate, are essential. </vt:lpstr>
      <vt:lpstr>Policies and procedures  The policies and procedures that we have in place must be lived and breathed by everyone in our school in order for it to be successful.  It is incredibly important that all staff feel confident using the systems that we have in place. If anyone has any queries please contact  &gt;&gt;ENTER DETAILS HERE&lt;&lt; </vt:lpstr>
      <vt:lpstr>PowerPoint Presentation</vt:lpstr>
      <vt:lpstr>Summary</vt:lpstr>
      <vt:lpstr>Further resources and training</vt:lpstr>
      <vt:lpstr>PowerPoint Presentation</vt:lpstr>
      <vt:lpstr>PowerPoint Presentation</vt:lpstr>
      <vt:lpstr>Staff self audit</vt:lpstr>
      <vt:lpstr>PowerPoint Presentation</vt:lpstr>
      <vt:lpstr>We would love to hear your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Lee</cp:lastModifiedBy>
  <cp:revision>1</cp:revision>
  <dcterms:modified xsi:type="dcterms:W3CDTF">2024-07-16T16:10:05Z</dcterms:modified>
</cp:coreProperties>
</file>